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3" r:id="rId2"/>
  </p:sldMasterIdLst>
  <p:notesMasterIdLst>
    <p:notesMasterId r:id="rId31"/>
  </p:notesMasterIdLst>
  <p:handoutMasterIdLst>
    <p:handoutMasterId r:id="rId32"/>
  </p:handoutMasterIdLst>
  <p:sldIdLst>
    <p:sldId id="256" r:id="rId3"/>
    <p:sldId id="2147328126" r:id="rId4"/>
    <p:sldId id="2147328127" r:id="rId5"/>
    <p:sldId id="9244" r:id="rId6"/>
    <p:sldId id="2147328128" r:id="rId7"/>
    <p:sldId id="9243" r:id="rId8"/>
    <p:sldId id="2147328134" r:id="rId9"/>
    <p:sldId id="9538" r:id="rId10"/>
    <p:sldId id="2147328643" r:id="rId11"/>
    <p:sldId id="2147328135" r:id="rId12"/>
    <p:sldId id="9335" r:id="rId13"/>
    <p:sldId id="2147328136" r:id="rId14"/>
    <p:sldId id="2147328690" r:id="rId15"/>
    <p:sldId id="2147328367" r:id="rId16"/>
    <p:sldId id="2147328688" r:id="rId17"/>
    <p:sldId id="2147328691" r:id="rId18"/>
    <p:sldId id="2147328682" r:id="rId19"/>
    <p:sldId id="2147328685" r:id="rId20"/>
    <p:sldId id="2147328686" r:id="rId21"/>
    <p:sldId id="2147328692" r:id="rId22"/>
    <p:sldId id="2147328689" r:id="rId23"/>
    <p:sldId id="2147328294" r:id="rId24"/>
    <p:sldId id="2147328673" r:id="rId25"/>
    <p:sldId id="2147328681" r:id="rId26"/>
    <p:sldId id="9333" r:id="rId27"/>
    <p:sldId id="9332" r:id="rId28"/>
    <p:sldId id="9338" r:id="rId29"/>
    <p:sldId id="9226" r:id="rId30"/>
  </p:sldIdLst>
  <p:sldSz cx="12192000" cy="6858000"/>
  <p:notesSz cx="6889750" cy="1002188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Muñoz Jimenez" initials="CMJ" lastIdx="2" clrIdx="0">
    <p:extLst>
      <p:ext uri="{19B8F6BF-5375-455C-9EA6-DF929625EA0E}">
        <p15:presenceInfo xmlns:p15="http://schemas.microsoft.com/office/powerpoint/2012/main" userId="S-1-5-21-1628038410-4030487539-3947043015-139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003A1A"/>
    <a:srgbClr val="BC4542"/>
    <a:srgbClr val="3004EC"/>
    <a:srgbClr val="E2AC00"/>
    <a:srgbClr val="E6B9B8"/>
    <a:srgbClr val="FF3300"/>
    <a:srgbClr val="FFFF00"/>
    <a:srgbClr val="FFFFFF"/>
    <a:srgbClr val="1FE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45" autoAdjust="0"/>
    <p:restoredTop sz="84605" autoAdjust="0"/>
  </p:normalViewPr>
  <p:slideViewPr>
    <p:cSldViewPr snapToGrid="0" snapToObjects="1">
      <p:cViewPr varScale="1">
        <p:scale>
          <a:sx n="61" d="100"/>
          <a:sy n="61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sng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L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GRAVEDAD</a:t>
            </a:r>
          </a:p>
        </c:rich>
      </c:tx>
      <c:layout>
        <c:manualLayout>
          <c:xMode val="edge"/>
          <c:yMode val="edge"/>
          <c:x val="0.40681150139482114"/>
          <c:y val="5.7729279483459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sng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AD47">
                <a:lumMod val="5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79,05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D6D-4CA6-B443-A5E5F9C49C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Hoja2!$B$5:$B$16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Hoja2!$K$5:$K$16</c:f>
              <c:numCache>
                <c:formatCode>0.00</c:formatCode>
                <c:ptCount val="12"/>
                <c:pt idx="0">
                  <c:v>125.56913045702514</c:v>
                </c:pt>
                <c:pt idx="1">
                  <c:v>79.054981541859604</c:v>
                </c:pt>
                <c:pt idx="2">
                  <c:v>52.93126954848023</c:v>
                </c:pt>
                <c:pt idx="3">
                  <c:v>39.054317454794628</c:v>
                </c:pt>
                <c:pt idx="4">
                  <c:v>31.259946346564821</c:v>
                </c:pt>
                <c:pt idx="5">
                  <c:v>26.09104033674836</c:v>
                </c:pt>
                <c:pt idx="6">
                  <c:v>22.273563911966775</c:v>
                </c:pt>
                <c:pt idx="7">
                  <c:v>19.462355381429731</c:v>
                </c:pt>
                <c:pt idx="8">
                  <c:v>17.345552311294846</c:v>
                </c:pt>
                <c:pt idx="9">
                  <c:v>15.563982115569642</c:v>
                </c:pt>
                <c:pt idx="10">
                  <c:v>14.171763491304119</c:v>
                </c:pt>
                <c:pt idx="11">
                  <c:v>12.972080544827383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A-46C7-8677-493C096473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3"/>
        <c:axId val="1212917695"/>
        <c:axId val="1212929759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Hoja2!$B$5:$B$16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Hoja2!$N$5:$N$16</c:f>
              <c:numCache>
                <c:formatCode>General</c:formatCode>
                <c:ptCount val="12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0A-46C7-8677-493C096473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2917695"/>
        <c:axId val="1212929759"/>
      </c:lineChart>
      <c:catAx>
        <c:axId val="12129176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212929759"/>
        <c:crosses val="autoZero"/>
        <c:auto val="1"/>
        <c:lblAlgn val="ctr"/>
        <c:lblOffset val="100"/>
        <c:noMultiLvlLbl val="0"/>
      </c:catAx>
      <c:valAx>
        <c:axId val="121292975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dirty="0"/>
                  <a:t>Budget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21291769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70AD47">
        <a:lumMod val="20000"/>
        <a:lumOff val="80000"/>
      </a:srgbClr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33408661741741E-2"/>
          <c:y val="0.14315911584061303"/>
          <c:w val="0.90714308438717883"/>
          <c:h val="0.7399325550724069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2A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A6B-4BF5-9C58-95A85B92A24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A6B-4BF5-9C58-95A85B92A246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A6B-4BF5-9C58-95A85B92A246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A6B-4BF5-9C58-95A85B92A246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A6B-4BF5-9C58-95A85B92A246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2A6B-4BF5-9C58-95A85B92A24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A6B-4BF5-9C58-95A85B92A24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2A6B-4BF5-9C58-95A85B92A246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2A6B-4BF5-9C58-95A85B92A24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2A6B-4BF5-9C58-95A85B92A24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2A6B-4BF5-9C58-95A85B92A246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2A6B-4BF5-9C58-95A85B92A246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2A6B-4BF5-9C58-95A85B92A24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2A6B-4BF5-9C58-95A85B92A246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2A6B-4BF5-9C58-95A85B92A24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2A6B-4BF5-9C58-95A85B92A24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2A6B-4BF5-9C58-95A85B92A24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2A6B-4BF5-9C58-95A85B92A246}"/>
              </c:ext>
            </c:extLst>
          </c:dPt>
          <c:dPt>
            <c:idx val="1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8-2A6B-4BF5-9C58-95A85B92A246}"/>
              </c:ext>
            </c:extLst>
          </c:dPt>
          <c:dPt>
            <c:idx val="1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A-2A6B-4BF5-9C58-95A85B92A246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7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Hoja1!$C$26:$C$45</c:f>
              <c:strCache>
                <c:ptCount val="2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  <c:pt idx="13">
                  <c:v>Ago</c:v>
                </c:pt>
                <c:pt idx="14">
                  <c:v>Sep</c:v>
                </c:pt>
                <c:pt idx="15">
                  <c:v>Oct</c:v>
                </c:pt>
                <c:pt idx="16">
                  <c:v>Nov</c:v>
                </c:pt>
                <c:pt idx="17">
                  <c:v>Dic</c:v>
                </c:pt>
                <c:pt idx="19">
                  <c:v>Budget</c:v>
                </c:pt>
              </c:strCache>
            </c:strRef>
          </c:cat>
          <c:val>
            <c:numRef>
              <c:f>Hoja1!$D$26:$D$45</c:f>
              <c:numCache>
                <c:formatCode>0%</c:formatCode>
                <c:ptCount val="20"/>
                <c:pt idx="0">
                  <c:v>0.99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0.99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0.99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A6B-4BF5-9C58-95A85B92A2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30087040"/>
        <c:axId val="30090368"/>
      </c:barChart>
      <c:catAx>
        <c:axId val="300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es-CL"/>
          </a:p>
        </c:txPr>
        <c:crossAx val="30090368"/>
        <c:crosses val="autoZero"/>
        <c:auto val="1"/>
        <c:lblAlgn val="ctr"/>
        <c:lblOffset val="100"/>
        <c:noMultiLvlLbl val="0"/>
      </c:catAx>
      <c:valAx>
        <c:axId val="3009036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es-CL"/>
          </a:p>
        </c:txPr>
        <c:crossAx val="3008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139030715738909E-2"/>
          <c:y val="8.1520964428234144E-2"/>
          <c:w val="0.89141633605823967"/>
          <c:h val="0.810167373601053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BD6-455C-80F5-26324BFB8C6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BD6-455C-80F5-26324BFB8C6E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BD6-455C-80F5-26324BFB8C6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CBD6-455C-80F5-26324BFB8C6E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CBD6-455C-80F5-26324BFB8C6E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CBD6-455C-80F5-26324BFB8C6E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CBD6-455C-80F5-26324BFB8C6E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CBD6-455C-80F5-26324BFB8C6E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CBD6-455C-80F5-26324BFB8C6E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CBD6-455C-80F5-26324BFB8C6E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5-CBD6-455C-80F5-26324BFB8C6E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7-CBD6-455C-80F5-26324BFB8C6E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9-CBD6-455C-80F5-26324BFB8C6E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B-CBD6-455C-80F5-26324BFB8C6E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D-CBD6-455C-80F5-26324BFB8C6E}"/>
              </c:ext>
            </c:extLst>
          </c:dPt>
          <c:dPt>
            <c:idx val="1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F-CBD6-455C-80F5-26324BFB8C6E}"/>
              </c:ext>
            </c:extLst>
          </c:dPt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21-CBD6-455C-80F5-26324BFB8C6E}"/>
              </c:ext>
            </c:extLst>
          </c:dPt>
          <c:dPt>
            <c:idx val="1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23-CBD6-455C-80F5-26324BFB8C6E}"/>
              </c:ext>
            </c:extLst>
          </c:dPt>
          <c:dPt>
            <c:idx val="1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25-CBD6-455C-80F5-26324BFB8C6E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Hoja1!$C$48:$C$67</c:f>
              <c:strCache>
                <c:ptCount val="2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  <c:pt idx="11">
                  <c:v>Jun</c:v>
                </c:pt>
                <c:pt idx="12">
                  <c:v>Jul</c:v>
                </c:pt>
                <c:pt idx="13">
                  <c:v>Ago</c:v>
                </c:pt>
                <c:pt idx="14">
                  <c:v>Sep</c:v>
                </c:pt>
                <c:pt idx="15">
                  <c:v>Oct</c:v>
                </c:pt>
                <c:pt idx="16">
                  <c:v>Nov</c:v>
                </c:pt>
                <c:pt idx="17">
                  <c:v>Dic</c:v>
                </c:pt>
                <c:pt idx="19">
                  <c:v>Budget</c:v>
                </c:pt>
              </c:strCache>
            </c:strRef>
          </c:cat>
          <c:val>
            <c:numRef>
              <c:f>Hoja1!$D$48:$D$67</c:f>
              <c:numCache>
                <c:formatCode>0%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CBD6-455C-80F5-26324BFB8C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-27"/>
        <c:axId val="30160384"/>
        <c:axId val="30168192"/>
      </c:barChart>
      <c:catAx>
        <c:axId val="3016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0168192"/>
        <c:crosses val="autoZero"/>
        <c:auto val="1"/>
        <c:lblAlgn val="ctr"/>
        <c:lblOffset val="100"/>
        <c:noMultiLvlLbl val="0"/>
      </c:catAx>
      <c:valAx>
        <c:axId val="301681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016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34894762358527"/>
          <c:y val="0.12231939112330371"/>
          <c:w val="0.75384468245817104"/>
          <c:h val="0.5758796412889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Hoja1!$H$10</c:f>
              <c:strCache>
                <c:ptCount val="1"/>
                <c:pt idx="0">
                  <c:v>Reportados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Hoja1!$I$9:$M$9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CUMPLIMIENTO TOTAL</c:v>
                </c:pt>
              </c:strCache>
            </c:strRef>
          </c:cat>
          <c:val>
            <c:numRef>
              <c:f>Hoja1!$I$10:$M$10</c:f>
              <c:numCache>
                <c:formatCode>General</c:formatCode>
                <c:ptCount val="5"/>
                <c:pt idx="0">
                  <c:v>28</c:v>
                </c:pt>
                <c:pt idx="1">
                  <c:v>17</c:v>
                </c:pt>
                <c:pt idx="2">
                  <c:v>16</c:v>
                </c:pt>
                <c:pt idx="3">
                  <c:v>16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7-4F6C-8406-1BC82AB56FF5}"/>
            </c:ext>
          </c:extLst>
        </c:ser>
        <c:ser>
          <c:idx val="1"/>
          <c:order val="1"/>
          <c:tx>
            <c:strRef>
              <c:f>Hoja1!$H$11</c:f>
              <c:strCache>
                <c:ptCount val="1"/>
                <c:pt idx="0">
                  <c:v>KPI Reportabilidad</c:v>
                </c:pt>
              </c:strCache>
            </c:strRef>
          </c:tx>
          <c:spPr>
            <a:solidFill>
              <a:srgbClr val="ED7D31">
                <a:lumMod val="5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Hoja1!$I$9:$M$9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CUMPLIMIENTO TOTAL</c:v>
                </c:pt>
              </c:strCache>
            </c:strRef>
          </c:cat>
          <c:val>
            <c:numRef>
              <c:f>Hoja1!$I$11:$M$11</c:f>
              <c:numCache>
                <c:formatCode>General</c:formatCode>
                <c:ptCount val="5"/>
                <c:pt idx="0">
                  <c:v>26</c:v>
                </c:pt>
                <c:pt idx="1">
                  <c:v>16</c:v>
                </c:pt>
                <c:pt idx="2">
                  <c:v>13</c:v>
                </c:pt>
                <c:pt idx="3">
                  <c:v>12</c:v>
                </c:pt>
                <c:pt idx="4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47-4F6C-8406-1BC82AB56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1357992"/>
        <c:axId val="601361272"/>
      </c:barChart>
      <c:lineChart>
        <c:grouping val="standard"/>
        <c:varyColors val="0"/>
        <c:ser>
          <c:idx val="2"/>
          <c:order val="2"/>
          <c:tx>
            <c:strRef>
              <c:f>Hoja1!$H$12</c:f>
              <c:strCache>
                <c:ptCount val="1"/>
                <c:pt idx="0">
                  <c:v>% de Reportabilidad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ot"/>
              <a:bevel/>
              <a:headEnd type="oval"/>
              <a:tailEnd type="oval"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headEnd type="oval"/>
                <a:tailEnd type="oval"/>
              </a:ln>
              <a:effectLst/>
            </c:spPr>
          </c:marker>
          <c:dLbls>
            <c:dLbl>
              <c:idx val="5"/>
              <c:layout>
                <c:manualLayout>
                  <c:x val="-2.5700483091787338E-2"/>
                  <c:y val="8.8546053406238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47-4F6C-8406-1BC82AB56FF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Hoja1!$I$9:$M$9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CUMPLIMIENTO TOTAL</c:v>
                </c:pt>
              </c:strCache>
            </c:strRef>
          </c:cat>
          <c:val>
            <c:numRef>
              <c:f>Hoja1!$I$12:$M$12</c:f>
              <c:numCache>
                <c:formatCode>0%</c:formatCode>
                <c:ptCount val="5"/>
                <c:pt idx="0">
                  <c:v>1.0769230769230769</c:v>
                </c:pt>
                <c:pt idx="1">
                  <c:v>1.0625</c:v>
                </c:pt>
                <c:pt idx="2">
                  <c:v>1.2307692307692308</c:v>
                </c:pt>
                <c:pt idx="3">
                  <c:v>1.3333333333333333</c:v>
                </c:pt>
                <c:pt idx="4">
                  <c:v>1.1492537313432836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47-4F6C-8406-1BC82AB56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0181160"/>
        <c:axId val="310180832"/>
      </c:lineChart>
      <c:catAx>
        <c:axId val="60135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361272"/>
        <c:crosses val="autoZero"/>
        <c:auto val="1"/>
        <c:lblAlgn val="ctr"/>
        <c:lblOffset val="100"/>
        <c:noMultiLvlLbl val="0"/>
      </c:catAx>
      <c:valAx>
        <c:axId val="601361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01357992"/>
        <c:crosses val="autoZero"/>
        <c:crossBetween val="between"/>
      </c:valAx>
      <c:valAx>
        <c:axId val="31018083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0181160"/>
        <c:crosses val="max"/>
        <c:crossBetween val="between"/>
      </c:valAx>
      <c:catAx>
        <c:axId val="310181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018083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34894762358527"/>
          <c:y val="0.12231939112330371"/>
          <c:w val="0.86996740057174382"/>
          <c:h val="0.63574358638529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'Grafico Taltal'!$I$16</c:f>
              <c:strCache>
                <c:ptCount val="1"/>
                <c:pt idx="0">
                  <c:v>ABIERTO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'Grafico Taltal'!$J$15:$O$15</c:f>
              <c:strCache>
                <c:ptCount val="6"/>
                <c:pt idx="0">
                  <c:v>PLANTA LAS LUCES</c:v>
                </c:pt>
                <c:pt idx="1">
                  <c:v>PLANTA DE ÓXIDOS</c:v>
                </c:pt>
                <c:pt idx="2">
                  <c:v>MINAS LAS LUCES</c:v>
                </c:pt>
                <c:pt idx="3">
                  <c:v>MINA ALTAMIRA</c:v>
                </c:pt>
                <c:pt idx="4">
                  <c:v>MINAS RAJO</c:v>
                </c:pt>
                <c:pt idx="5">
                  <c:v>HALLAZGOS TOTALES</c:v>
                </c:pt>
              </c:strCache>
            </c:strRef>
          </c:cat>
          <c:val>
            <c:numRef>
              <c:f>'Grafico Taltal'!$J$16:$O$16</c:f>
              <c:numCache>
                <c:formatCode>General</c:formatCode>
                <c:ptCount val="6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C4-4C8B-9105-966089B42470}"/>
            </c:ext>
          </c:extLst>
        </c:ser>
        <c:ser>
          <c:idx val="1"/>
          <c:order val="1"/>
          <c:tx>
            <c:strRef>
              <c:f>'Grafico Taltal'!$I$17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'Grafico Taltal'!$J$15:$O$15</c:f>
              <c:strCache>
                <c:ptCount val="6"/>
                <c:pt idx="0">
                  <c:v>PLANTA LAS LUCES</c:v>
                </c:pt>
                <c:pt idx="1">
                  <c:v>PLANTA DE ÓXIDOS</c:v>
                </c:pt>
                <c:pt idx="2">
                  <c:v>MINAS LAS LUCES</c:v>
                </c:pt>
                <c:pt idx="3">
                  <c:v>MINA ALTAMIRA</c:v>
                </c:pt>
                <c:pt idx="4">
                  <c:v>MINAS RAJO</c:v>
                </c:pt>
                <c:pt idx="5">
                  <c:v>HALLAZGOS TOTALES</c:v>
                </c:pt>
              </c:strCache>
            </c:strRef>
          </c:cat>
          <c:val>
            <c:numRef>
              <c:f>'Grafico Taltal'!$J$17:$O$17</c:f>
              <c:numCache>
                <c:formatCode>General</c:formatCode>
                <c:ptCount val="6"/>
                <c:pt idx="0">
                  <c:v>89</c:v>
                </c:pt>
                <c:pt idx="1">
                  <c:v>91</c:v>
                </c:pt>
                <c:pt idx="2">
                  <c:v>54</c:v>
                </c:pt>
                <c:pt idx="3">
                  <c:v>127</c:v>
                </c:pt>
                <c:pt idx="4">
                  <c:v>451</c:v>
                </c:pt>
                <c:pt idx="5">
                  <c:v>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C4-4C8B-9105-966089B42470}"/>
            </c:ext>
          </c:extLst>
        </c:ser>
        <c:ser>
          <c:idx val="2"/>
          <c:order val="2"/>
          <c:tx>
            <c:strRef>
              <c:f>'Grafico Taltal'!$I$18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'Grafico Taltal'!$J$15:$O$15</c:f>
              <c:strCache>
                <c:ptCount val="6"/>
                <c:pt idx="0">
                  <c:v>PLANTA LAS LUCES</c:v>
                </c:pt>
                <c:pt idx="1">
                  <c:v>PLANTA DE ÓXIDOS</c:v>
                </c:pt>
                <c:pt idx="2">
                  <c:v>MINAS LAS LUCES</c:v>
                </c:pt>
                <c:pt idx="3">
                  <c:v>MINA ALTAMIRA</c:v>
                </c:pt>
                <c:pt idx="4">
                  <c:v>MINAS RAJO</c:v>
                </c:pt>
                <c:pt idx="5">
                  <c:v>HALLAZGOS TOTALES</c:v>
                </c:pt>
              </c:strCache>
            </c:strRef>
          </c:cat>
          <c:val>
            <c:numRef>
              <c:f>'Grafico Taltal'!$J$18:$O$18</c:f>
              <c:numCache>
                <c:formatCode>General</c:formatCode>
                <c:ptCount val="6"/>
                <c:pt idx="0">
                  <c:v>92</c:v>
                </c:pt>
                <c:pt idx="1">
                  <c:v>91</c:v>
                </c:pt>
                <c:pt idx="2">
                  <c:v>54</c:v>
                </c:pt>
                <c:pt idx="3">
                  <c:v>127</c:v>
                </c:pt>
                <c:pt idx="4">
                  <c:v>452</c:v>
                </c:pt>
                <c:pt idx="5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C4-4C8B-9105-966089B42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78496"/>
        <c:axId val="145980032"/>
      </c:barChart>
      <c:lineChart>
        <c:grouping val="standard"/>
        <c:varyColors val="0"/>
        <c:ser>
          <c:idx val="3"/>
          <c:order val="3"/>
          <c:tx>
            <c:strRef>
              <c:f>'Grafico Taltal'!$I$19</c:f>
              <c:strCache>
                <c:ptCount val="1"/>
                <c:pt idx="0">
                  <c:v>% CIERRE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miter lim="800000"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176220806794087E-2"/>
                  <c:y val="-1.898948187764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C4-4C8B-9105-966089B42470}"/>
                </c:ext>
              </c:extLst>
            </c:dLbl>
            <c:dLbl>
              <c:idx val="1"/>
              <c:layout>
                <c:manualLayout>
                  <c:x val="-2.8874734607218653E-2"/>
                  <c:y val="-3.2553397504538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C4-4C8B-9105-966089B42470}"/>
                </c:ext>
              </c:extLst>
            </c:dLbl>
            <c:dLbl>
              <c:idx val="2"/>
              <c:layout>
                <c:manualLayout>
                  <c:x val="-2.5477707006369428E-2"/>
                  <c:y val="-2.441504812840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C4-4C8B-9105-966089B42470}"/>
                </c:ext>
              </c:extLst>
            </c:dLbl>
            <c:dLbl>
              <c:idx val="3"/>
              <c:layout>
                <c:manualLayout>
                  <c:x val="-3.227176220806794E-2"/>
                  <c:y val="-2.98406143791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C4-4C8B-9105-966089B42470}"/>
                </c:ext>
              </c:extLst>
            </c:dLbl>
            <c:dLbl>
              <c:idx val="4"/>
              <c:layout>
                <c:manualLayout>
                  <c:x val="-3.3970276008492693E-2"/>
                  <c:y val="-1.898948187764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C4-4C8B-9105-966089B42470}"/>
                </c:ext>
              </c:extLst>
            </c:dLbl>
            <c:dLbl>
              <c:idx val="5"/>
              <c:layout>
                <c:manualLayout>
                  <c:x val="-2.5477707006369428E-2"/>
                  <c:y val="-2.4415048128403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C4-4C8B-9105-966089B42470}"/>
                </c:ext>
              </c:extLst>
            </c:dLbl>
            <c:dLbl>
              <c:idx val="6"/>
              <c:layout>
                <c:manualLayout>
                  <c:x val="-2.8874734607218809E-2"/>
                  <c:y val="-2.4415048128403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C4-4C8B-9105-966089B42470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'Grafico Taltal'!$J$15:$O$15</c:f>
              <c:strCache>
                <c:ptCount val="6"/>
                <c:pt idx="0">
                  <c:v>PLANTA LAS LUCES</c:v>
                </c:pt>
                <c:pt idx="1">
                  <c:v>PLANTA DE ÓXIDOS</c:v>
                </c:pt>
                <c:pt idx="2">
                  <c:v>MINAS LAS LUCES</c:v>
                </c:pt>
                <c:pt idx="3">
                  <c:v>MINA ALTAMIRA</c:v>
                </c:pt>
                <c:pt idx="4">
                  <c:v>MINAS RAJO</c:v>
                </c:pt>
                <c:pt idx="5">
                  <c:v>HALLAZGOS TOTALES</c:v>
                </c:pt>
              </c:strCache>
            </c:strRef>
          </c:cat>
          <c:val>
            <c:numRef>
              <c:f>'Grafico Taltal'!$J$19:$O$19</c:f>
              <c:numCache>
                <c:formatCode>0%</c:formatCode>
                <c:ptCount val="6"/>
                <c:pt idx="0">
                  <c:v>0.96666666666666667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0.99778761061946908</c:v>
                </c:pt>
                <c:pt idx="5">
                  <c:v>0.99506172839506168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3C4-4C8B-9105-966089B42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000128"/>
        <c:axId val="145998592"/>
      </c:lineChart>
      <c:catAx>
        <c:axId val="14597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5980032"/>
        <c:crosses val="autoZero"/>
        <c:auto val="1"/>
        <c:lblAlgn val="ctr"/>
        <c:lblOffset val="100"/>
        <c:noMultiLvlLbl val="0"/>
      </c:catAx>
      <c:valAx>
        <c:axId val="14598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Cantidad</a:t>
                </a:r>
                <a:r>
                  <a:rPr lang="es-CL" baseline="0"/>
                  <a:t> de Hallazgos</a:t>
                </a:r>
                <a:endParaRPr lang="es-CL"/>
              </a:p>
            </c:rich>
          </c:tx>
          <c:layout>
            <c:manualLayout>
              <c:xMode val="edge"/>
              <c:yMode val="edge"/>
              <c:x val="3.5668789808917196E-2"/>
              <c:y val="0.27555596567709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5978496"/>
        <c:crosses val="autoZero"/>
        <c:crossBetween val="between"/>
      </c:valAx>
      <c:valAx>
        <c:axId val="145998592"/>
        <c:scaling>
          <c:orientation val="minMax"/>
          <c:max val="1.100000000000000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6000128"/>
        <c:crosses val="max"/>
        <c:crossBetween val="between"/>
      </c:valAx>
      <c:catAx>
        <c:axId val="14600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99859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600" b="1"/>
              <a:t>Desvíos y No Conformidades 2024</a:t>
            </a:r>
          </a:p>
        </c:rich>
      </c:tx>
      <c:layout>
        <c:manualLayout>
          <c:xMode val="edge"/>
          <c:yMode val="edge"/>
          <c:x val="0.34953112975381345"/>
          <c:y val="2.7793971755196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1134894762358527"/>
          <c:y val="0.12231939112330371"/>
          <c:w val="0.86996740057174382"/>
          <c:h val="0.63574358638529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Graficos!$I$16</c:f>
              <c:strCache>
                <c:ptCount val="1"/>
                <c:pt idx="0">
                  <c:v>ABIERTO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Graficos!$J$15:$N$15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HALLAZGOS TOTALES</c:v>
                </c:pt>
              </c:strCache>
            </c:strRef>
          </c:cat>
          <c:val>
            <c:numRef>
              <c:f>Graficos!$J$16:$N$16</c:f>
              <c:numCache>
                <c:formatCode>General</c:formatCode>
                <c:ptCount val="5"/>
                <c:pt idx="0">
                  <c:v>23</c:v>
                </c:pt>
                <c:pt idx="1">
                  <c:v>26</c:v>
                </c:pt>
                <c:pt idx="2">
                  <c:v>47</c:v>
                </c:pt>
                <c:pt idx="3">
                  <c:v>43</c:v>
                </c:pt>
                <c:pt idx="4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F-4DDC-9886-F8C33D51E257}"/>
            </c:ext>
          </c:extLst>
        </c:ser>
        <c:ser>
          <c:idx val="1"/>
          <c:order val="1"/>
          <c:tx>
            <c:strRef>
              <c:f>Graficos!$I$17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Graficos!$J$15:$N$15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HALLAZGOS TOTALES</c:v>
                </c:pt>
              </c:strCache>
            </c:strRef>
          </c:cat>
          <c:val>
            <c:numRef>
              <c:f>Graficos!$J$17:$N$17</c:f>
              <c:numCache>
                <c:formatCode>General</c:formatCode>
                <c:ptCount val="5"/>
                <c:pt idx="0">
                  <c:v>172</c:v>
                </c:pt>
                <c:pt idx="1">
                  <c:v>80</c:v>
                </c:pt>
                <c:pt idx="2">
                  <c:v>192</c:v>
                </c:pt>
                <c:pt idx="3">
                  <c:v>281</c:v>
                </c:pt>
                <c:pt idx="4">
                  <c:v>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F-4DDC-9886-F8C33D51E257}"/>
            </c:ext>
          </c:extLst>
        </c:ser>
        <c:ser>
          <c:idx val="2"/>
          <c:order val="2"/>
          <c:tx>
            <c:strRef>
              <c:f>Graficos!$I$18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Graficos!$J$15:$N$15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HALLAZGOS TOTALES</c:v>
                </c:pt>
              </c:strCache>
            </c:strRef>
          </c:cat>
          <c:val>
            <c:numRef>
              <c:f>Graficos!$J$18:$N$18</c:f>
              <c:numCache>
                <c:formatCode>General</c:formatCode>
                <c:ptCount val="5"/>
                <c:pt idx="0">
                  <c:v>195</c:v>
                </c:pt>
                <c:pt idx="1">
                  <c:v>106</c:v>
                </c:pt>
                <c:pt idx="2">
                  <c:v>239</c:v>
                </c:pt>
                <c:pt idx="3">
                  <c:v>324</c:v>
                </c:pt>
                <c:pt idx="4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2F-4DDC-9886-F8C33D51E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78496"/>
        <c:axId val="145980032"/>
      </c:barChart>
      <c:lineChart>
        <c:grouping val="standard"/>
        <c:varyColors val="0"/>
        <c:ser>
          <c:idx val="3"/>
          <c:order val="3"/>
          <c:tx>
            <c:strRef>
              <c:f>Graficos!$I$19</c:f>
              <c:strCache>
                <c:ptCount val="1"/>
                <c:pt idx="0">
                  <c:v>% CIERRE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miter lim="800000"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176220806794087E-2"/>
                  <c:y val="-1.898948187764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2F-4DDC-9886-F8C33D51E257}"/>
                </c:ext>
              </c:extLst>
            </c:dLbl>
            <c:dLbl>
              <c:idx val="1"/>
              <c:layout>
                <c:manualLayout>
                  <c:x val="-2.8874734607218653E-2"/>
                  <c:y val="-3.2553397504538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2F-4DDC-9886-F8C33D51E257}"/>
                </c:ext>
              </c:extLst>
            </c:dLbl>
            <c:dLbl>
              <c:idx val="2"/>
              <c:layout>
                <c:manualLayout>
                  <c:x val="-2.5477707006369428E-2"/>
                  <c:y val="-2.441504812840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2F-4DDC-9886-F8C33D51E257}"/>
                </c:ext>
              </c:extLst>
            </c:dLbl>
            <c:dLbl>
              <c:idx val="3"/>
              <c:layout>
                <c:manualLayout>
                  <c:x val="-3.227176220806794E-2"/>
                  <c:y val="-2.98406143791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2F-4DDC-9886-F8C33D51E257}"/>
                </c:ext>
              </c:extLst>
            </c:dLbl>
            <c:dLbl>
              <c:idx val="4"/>
              <c:layout>
                <c:manualLayout>
                  <c:x val="-3.3970276008492693E-2"/>
                  <c:y val="-1.898948187764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2F-4DDC-9886-F8C33D51E257}"/>
                </c:ext>
              </c:extLst>
            </c:dLbl>
            <c:dLbl>
              <c:idx val="5"/>
              <c:layout>
                <c:manualLayout>
                  <c:x val="-2.5477707006369428E-2"/>
                  <c:y val="-2.4415048128403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2F-4DDC-9886-F8C33D51E257}"/>
                </c:ext>
              </c:extLst>
            </c:dLbl>
            <c:dLbl>
              <c:idx val="6"/>
              <c:layout>
                <c:manualLayout>
                  <c:x val="-2.8874734607218809E-2"/>
                  <c:y val="-2.4415048128403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32F-4DDC-9886-F8C33D51E2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Graficos!$J$15:$N$15</c:f>
              <c:strCache>
                <c:ptCount val="5"/>
                <c:pt idx="0">
                  <c:v>PLANTA LAS LUCES</c:v>
                </c:pt>
                <c:pt idx="1">
                  <c:v>PLANTA DE ÓXIDOS</c:v>
                </c:pt>
                <c:pt idx="2">
                  <c:v>MINA ALTAMIRA</c:v>
                </c:pt>
                <c:pt idx="3">
                  <c:v>MINAS RAJO</c:v>
                </c:pt>
                <c:pt idx="4">
                  <c:v>HALLAZGOS TOTALES</c:v>
                </c:pt>
              </c:strCache>
            </c:strRef>
          </c:cat>
          <c:val>
            <c:numRef>
              <c:f>Graficos!$J$19:$N$19</c:f>
              <c:numCache>
                <c:formatCode>0%</c:formatCode>
                <c:ptCount val="5"/>
                <c:pt idx="0">
                  <c:v>0.88205128205128203</c:v>
                </c:pt>
                <c:pt idx="1">
                  <c:v>0.75471698113207553</c:v>
                </c:pt>
                <c:pt idx="2">
                  <c:v>0.80334728033472802</c:v>
                </c:pt>
                <c:pt idx="3">
                  <c:v>0.86728395061728392</c:v>
                </c:pt>
                <c:pt idx="4">
                  <c:v>0.83912037037037035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32F-4DDC-9886-F8C33D51E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000128"/>
        <c:axId val="145998592"/>
      </c:lineChart>
      <c:catAx>
        <c:axId val="14597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5980032"/>
        <c:crosses val="autoZero"/>
        <c:auto val="1"/>
        <c:lblAlgn val="ctr"/>
        <c:lblOffset val="100"/>
        <c:noMultiLvlLbl val="0"/>
      </c:catAx>
      <c:valAx>
        <c:axId val="14598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Cantidad</a:t>
                </a:r>
                <a:r>
                  <a:rPr lang="es-CL" baseline="0"/>
                  <a:t> de Hallazgos</a:t>
                </a:r>
                <a:endParaRPr lang="es-CL"/>
              </a:p>
            </c:rich>
          </c:tx>
          <c:layout>
            <c:manualLayout>
              <c:xMode val="edge"/>
              <c:yMode val="edge"/>
              <c:x val="3.5668789808917196E-2"/>
              <c:y val="0.27555596567709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5978496"/>
        <c:crosses val="autoZero"/>
        <c:crossBetween val="between"/>
      </c:valAx>
      <c:valAx>
        <c:axId val="145998592"/>
        <c:scaling>
          <c:orientation val="minMax"/>
          <c:max val="1.100000000000000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6000128"/>
        <c:crosses val="max"/>
        <c:crossBetween val="between"/>
      </c:valAx>
      <c:catAx>
        <c:axId val="14600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99859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Hoja1!$D$2</c:f>
              <c:strCache>
                <c:ptCount val="1"/>
                <c:pt idx="0">
                  <c:v>Duración de capacitación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Hoja1!$B$3:$C$5</c:f>
              <c:strCache>
                <c:ptCount val="3"/>
                <c:pt idx="0">
                  <c:v>Inducción Hombre Nuevo</c:v>
                </c:pt>
                <c:pt idx="1">
                  <c:v>Bloqueo de energías</c:v>
                </c:pt>
                <c:pt idx="2">
                  <c:v>Capacitación Brigadas</c:v>
                </c:pt>
              </c:strCache>
            </c:strRef>
          </c:cat>
          <c:val>
            <c:numRef>
              <c:f>Hoja1!$D$3:$D$5</c:f>
              <c:numCache>
                <c:formatCode>General</c:formatCode>
                <c:ptCount val="3"/>
                <c:pt idx="0">
                  <c:v>6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3-449F-8097-9C7A32BAB6A1}"/>
            </c:ext>
          </c:extLst>
        </c:ser>
        <c:ser>
          <c:idx val="1"/>
          <c:order val="1"/>
          <c:tx>
            <c:strRef>
              <c:f>Hoja1!$E$2</c:f>
              <c:strCache>
                <c:ptCount val="1"/>
                <c:pt idx="0">
                  <c:v>Cantidad de personas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Hoja1!$B$3:$C$5</c:f>
              <c:strCache>
                <c:ptCount val="3"/>
                <c:pt idx="0">
                  <c:v>Inducción Hombre Nuevo</c:v>
                </c:pt>
                <c:pt idx="1">
                  <c:v>Bloqueo de energías</c:v>
                </c:pt>
                <c:pt idx="2">
                  <c:v>Capacitación Brigadas</c:v>
                </c:pt>
              </c:strCache>
            </c:strRef>
          </c:cat>
          <c:val>
            <c:numRef>
              <c:f>Hoja1!$E$3:$E$5</c:f>
              <c:numCache>
                <c:formatCode>General</c:formatCode>
                <c:ptCount val="3"/>
                <c:pt idx="0">
                  <c:v>191</c:v>
                </c:pt>
                <c:pt idx="1">
                  <c:v>11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B3-449F-8097-9C7A32BAB6A1}"/>
            </c:ext>
          </c:extLst>
        </c:ser>
        <c:ser>
          <c:idx val="2"/>
          <c:order val="2"/>
          <c:tx>
            <c:strRef>
              <c:f>Hoja1!$F$2</c:f>
              <c:strCache>
                <c:ptCount val="1"/>
                <c:pt idx="0">
                  <c:v>Horas Totales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Hoja1!$B$3:$C$5</c:f>
              <c:strCache>
                <c:ptCount val="3"/>
                <c:pt idx="0">
                  <c:v>Inducción Hombre Nuevo</c:v>
                </c:pt>
                <c:pt idx="1">
                  <c:v>Bloqueo de energías</c:v>
                </c:pt>
                <c:pt idx="2">
                  <c:v>Capacitación Brigadas</c:v>
                </c:pt>
              </c:strCache>
            </c:strRef>
          </c:cat>
          <c:val>
            <c:numRef>
              <c:f>Hoja1!$F$3:$F$5</c:f>
              <c:numCache>
                <c:formatCode>General</c:formatCode>
                <c:ptCount val="3"/>
                <c:pt idx="0">
                  <c:v>1146</c:v>
                </c:pt>
                <c:pt idx="1">
                  <c:v>44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3-449F-8097-9C7A32BAB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3429256"/>
        <c:axId val="513435160"/>
        <c:axId val="0"/>
      </c:bar3DChart>
      <c:catAx>
        <c:axId val="513429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3435160"/>
        <c:crosses val="autoZero"/>
        <c:auto val="1"/>
        <c:lblAlgn val="ctr"/>
        <c:lblOffset val="100"/>
        <c:noMultiLvlLbl val="0"/>
      </c:catAx>
      <c:valAx>
        <c:axId val="513435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513429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70AD47">
        <a:lumMod val="20000"/>
        <a:lumOff val="80000"/>
      </a:srgbClr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/>
          <a:lstStyle>
            <a:lvl1pPr algn="l">
              <a:defRPr sz="1300"/>
            </a:lvl1pPr>
          </a:lstStyle>
          <a:p>
            <a:endParaRPr lang="es-ES">
              <a:latin typeface="Arial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2599" y="2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/>
          <a:lstStyle>
            <a:lvl1pPr algn="r">
              <a:defRPr sz="1300"/>
            </a:lvl1pPr>
          </a:lstStyle>
          <a:p>
            <a:fld id="{4618AC0D-3BAD-344E-91DD-8EAB6431518F}" type="datetimeFigureOut">
              <a:rPr lang="es-ES">
                <a:latin typeface="Arial"/>
              </a:rPr>
              <a:pPr/>
              <a:t>07/01/2025</a:t>
            </a:fld>
            <a:endParaRPr lang="es-ES">
              <a:latin typeface="Arial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9519058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 anchor="b"/>
          <a:lstStyle>
            <a:lvl1pPr algn="l">
              <a:defRPr sz="1300"/>
            </a:lvl1pPr>
          </a:lstStyle>
          <a:p>
            <a:endParaRPr lang="es-ES">
              <a:latin typeface="Arial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2599" y="9519058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 anchor="b"/>
          <a:lstStyle>
            <a:lvl1pPr algn="r">
              <a:defRPr sz="1300"/>
            </a:lvl1pPr>
          </a:lstStyle>
          <a:p>
            <a:fld id="{96AFE023-897B-5647-A81C-6C22ABF693DB}" type="slidenum">
              <a:rPr lang="es-ES">
                <a:latin typeface="Arial"/>
              </a:rPr>
              <a:pPr/>
              <a:t>‹Nº›</a:t>
            </a:fld>
            <a:endParaRPr lang="es-E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162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599" y="2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/>
          <a:lstStyle>
            <a:lvl1pPr algn="r">
              <a:defRPr sz="1300"/>
            </a:lvl1pPr>
          </a:lstStyle>
          <a:p>
            <a:fld id="{ED22B0B8-CBFB-4C70-9539-F548941A472A}" type="datetimeFigureOut">
              <a:rPr lang="es-ES" smtClean="0"/>
              <a:pPr/>
              <a:t>07/01/2025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86550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03" tIns="46852" rIns="93703" bIns="46852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3703" tIns="46852" rIns="93703" bIns="4685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519058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599" y="9519058"/>
            <a:ext cx="2985559" cy="501095"/>
          </a:xfrm>
          <a:prstGeom prst="rect">
            <a:avLst/>
          </a:prstGeom>
        </p:spPr>
        <p:txBody>
          <a:bodyPr vert="horz" lIns="93703" tIns="46852" rIns="93703" bIns="46852" rtlCol="0" anchor="b"/>
          <a:lstStyle>
            <a:lvl1pPr algn="r">
              <a:defRPr sz="1300"/>
            </a:lvl1pPr>
          </a:lstStyle>
          <a:p>
            <a:fld id="{507BCCE5-720C-4F34-8D90-855D5D3252D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6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1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85C2D-9325-9C3A-5E9F-B13DBC77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0066550-DB9D-22A7-3BB2-3F8603FAE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15627D-7DE7-9B75-DC83-8830773F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73A588-AE18-FF51-4F13-E146BB5B1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03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8D175-7784-583E-5286-5EB0CD3E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F82D2B1-9965-6402-9D46-16BE43C01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4155F4-7568-14CB-4715-972025ECE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E10D-2181-9C52-1D64-98F9DFABD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8D175-7784-583E-5286-5EB0CD3E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F82D2B1-9965-6402-9D46-16BE43C01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4155F4-7568-14CB-4715-972025ECE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E10D-2181-9C52-1D64-98F9DFABD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4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8D175-7784-583E-5286-5EB0CD3E0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F82D2B1-9965-6402-9D46-16BE43C01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4155F4-7568-14CB-4715-972025ECE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E10D-2181-9C52-1D64-98F9DFABD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3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9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2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BCCE5-720C-4F34-8D90-855D5D3252DE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5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0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4A159-AF3E-0B0C-E882-87B5BE274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8538641-8701-05DC-E870-6D9467683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8503DB1-6CDA-6FBE-3DF0-18C527384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AA9732-669D-5F2D-1291-5EB8D168B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23A76-CB3F-9616-2020-2BC6CBAE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204899-DDDB-3950-614C-E0988D3C4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E4D4CB-2D60-2CFD-3D38-1385AADFF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3DD32F-847A-D6E4-2529-C94BECEBD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17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B841B-208A-45ED-A42A-BCD659A8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47DCFE-53E0-E6DF-BDFE-DF81C468A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E35A9A6-B8F4-55F3-E1CD-5D531B458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6A4F5E-1273-A536-3CFB-0BA3D18E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47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C24F-44D7-ACD4-1C62-7F3CD8C6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F94C70-6A26-7A8C-E822-E7177ACD7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412AE4C-7E49-2EF0-0B84-C5011A3DC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A86B9F-F6DE-D4E7-51BA-5975E8D61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BCCE5-720C-4F34-8D90-855D5D3252DE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83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364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067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4648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1978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753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949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6221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2871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266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8051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50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0493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2335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8509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457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785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938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19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912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022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874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0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886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2C8D3-21A8-4F9C-8C5C-6AF8BE6E7C1A}" type="datetimeFigureOut">
              <a:rPr lang="es-CL" smtClean="0"/>
              <a:t>07-01-2025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2BD31-774C-4004-8E7C-5923A5DAC1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5860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n 6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38" y="485390"/>
            <a:ext cx="4373406" cy="1018290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DB0BB0F5-CED0-3F15-D3E4-59478BC5950C}"/>
              </a:ext>
            </a:extLst>
          </p:cNvPr>
          <p:cNvSpPr txBox="1"/>
          <p:nvPr/>
        </p:nvSpPr>
        <p:spPr>
          <a:xfrm>
            <a:off x="455998" y="2305368"/>
            <a:ext cx="9561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Informe mensual de actividades y cumplimientos – Departamentos de Prevención de Riesgos Taltal.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118F58EC-9448-8B81-F680-066BFFF2FFC8}"/>
              </a:ext>
            </a:extLst>
          </p:cNvPr>
          <p:cNvSpPr txBox="1"/>
          <p:nvPr/>
        </p:nvSpPr>
        <p:spPr>
          <a:xfrm>
            <a:off x="2400300" y="5867718"/>
            <a:ext cx="60182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Departamento de Prevención de Riesgos</a:t>
            </a:r>
          </a:p>
          <a:p>
            <a:pPr algn="ctr">
              <a:defRPr/>
            </a:pPr>
            <a:r>
              <a:rPr lang="es-ES" sz="160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Enero 2025</a:t>
            </a:r>
          </a:p>
        </p:txBody>
      </p:sp>
    </p:spTree>
    <p:extLst>
      <p:ext uri="{BB962C8B-B14F-4D97-AF65-F5344CB8AC3E}">
        <p14:creationId xmlns:p14="http://schemas.microsoft.com/office/powerpoint/2010/main" val="8160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18533-6616-1064-E0AC-2A338DB79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CuadroTexto">
            <a:extLst>
              <a:ext uri="{FF2B5EF4-FFF2-40B4-BE49-F238E27FC236}">
                <a16:creationId xmlns:a16="http://schemas.microsoft.com/office/drawing/2014/main" id="{AE131ABB-D41D-73DF-1832-837917B9BE51}"/>
              </a:ext>
            </a:extLst>
          </p:cNvPr>
          <p:cNvSpPr txBox="1"/>
          <p:nvPr/>
        </p:nvSpPr>
        <p:spPr>
          <a:xfrm>
            <a:off x="541620" y="19460"/>
            <a:ext cx="5844870" cy="584775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Desvíos y no conformidades 2024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8AC2C3-EF7A-4A4E-9BA6-12B6A4BB6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988836"/>
              </p:ext>
            </p:extLst>
          </p:nvPr>
        </p:nvGraphicFramePr>
        <p:xfrm>
          <a:off x="541620" y="599538"/>
          <a:ext cx="11108759" cy="565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98B18509-1642-60FF-DB1E-ABE210651DD7}"/>
              </a:ext>
            </a:extLst>
          </p:cNvPr>
          <p:cNvSpPr/>
          <p:nvPr/>
        </p:nvSpPr>
        <p:spPr>
          <a:xfrm>
            <a:off x="9390906" y="5891000"/>
            <a:ext cx="1871261" cy="261422"/>
          </a:xfrm>
          <a:prstGeom prst="rect">
            <a:avLst/>
          </a:prstGeom>
          <a:noFill/>
          <a:ln w="38100"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8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>
            <a:extLst>
              <a:ext uri="{FF2B5EF4-FFF2-40B4-BE49-F238E27FC236}">
                <a16:creationId xmlns:a16="http://schemas.microsoft.com/office/drawing/2014/main" id="{5D5D8537-041E-00E5-8B8F-3A4550FF0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065713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Departamento de Prevención de Riesgos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Enero 2025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2317EBD1-5307-BD44-C8E3-E92ABBE6DF85}"/>
              </a:ext>
            </a:extLst>
          </p:cNvPr>
          <p:cNvSpPr/>
          <p:nvPr/>
        </p:nvSpPr>
        <p:spPr>
          <a:xfrm>
            <a:off x="2317750" y="2070100"/>
            <a:ext cx="7200900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4</a:t>
            </a: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.- Capacitaciones</a:t>
            </a:r>
          </a:p>
        </p:txBody>
      </p:sp>
      <p:pic>
        <p:nvPicPr>
          <p:cNvPr id="6" name="don min-con eps.png" descr="don min-con eps.png">
            <a:extLst>
              <a:ext uri="{FF2B5EF4-FFF2-40B4-BE49-F238E27FC236}">
                <a16:creationId xmlns:a16="http://schemas.microsoft.com/office/drawing/2014/main" id="{4BED7F41-0783-4164-6A95-8E31B8E014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287909"/>
            <a:ext cx="2012950" cy="4586981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6E402EA4-4605-33F6-75B6-11D11538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1280" y="1326363"/>
            <a:ext cx="2643664" cy="47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7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EBF18EF-E7F1-4A30-B7D6-1FA056E35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873089"/>
              </p:ext>
            </p:extLst>
          </p:nvPr>
        </p:nvGraphicFramePr>
        <p:xfrm>
          <a:off x="3883231" y="1574020"/>
          <a:ext cx="7520710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own Arrow 7">
            <a:extLst>
              <a:ext uri="{FF2B5EF4-FFF2-40B4-BE49-F238E27FC236}">
                <a16:creationId xmlns:a16="http://schemas.microsoft.com/office/drawing/2014/main" id="{F44B7087-ADA3-7B10-EC13-3F5D809AC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3E32C6-8C1B-2AD3-DD75-3C9A05372749}"/>
              </a:ext>
            </a:extLst>
          </p:cNvPr>
          <p:cNvSpPr txBox="1"/>
          <p:nvPr/>
        </p:nvSpPr>
        <p:spPr>
          <a:xfrm>
            <a:off x="633985" y="1967266"/>
            <a:ext cx="3249246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CAPACITACIONESDICIEMBRE 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6787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286400-D7C4-C56E-8D19-23D7C344A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8A2DE5C1-20B8-0F19-BC42-2D15BA088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899" y="5024120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Enero 2025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DB9B64D6-D809-CACE-5D91-F69B4BAF92D8}"/>
              </a:ext>
            </a:extLst>
          </p:cNvPr>
          <p:cNvSpPr/>
          <p:nvPr/>
        </p:nvSpPr>
        <p:spPr>
          <a:xfrm>
            <a:off x="2279967" y="1917700"/>
            <a:ext cx="7388225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5</a:t>
            </a: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.- Programa de entrenamiento de </a:t>
            </a:r>
            <a:r>
              <a:rPr lang="es-ES" sz="4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Brigadas de emergencias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5CA70352-1310-1633-BC40-35DA68DB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4041" y="1791971"/>
            <a:ext cx="22463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5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B70126-F04E-502A-9988-DCEDED37AF69}"/>
              </a:ext>
            </a:extLst>
          </p:cNvPr>
          <p:cNvSpPr txBox="1"/>
          <p:nvPr/>
        </p:nvSpPr>
        <p:spPr>
          <a:xfrm>
            <a:off x="578167" y="157799"/>
            <a:ext cx="6651973" cy="46166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DE ENTRENAMIENTO DE BRIGADAS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8794EB-6679-77A9-3C37-F2573CE9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6" y="935192"/>
            <a:ext cx="9920288" cy="512236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0DD706B-C55A-DBE7-8640-BD494A26EB54}"/>
              </a:ext>
            </a:extLst>
          </p:cNvPr>
          <p:cNvSpPr/>
          <p:nvPr/>
        </p:nvSpPr>
        <p:spPr>
          <a:xfrm>
            <a:off x="2238375" y="1376449"/>
            <a:ext cx="8496300" cy="6953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SUSPENDIDA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AF5F75-06F9-C1F1-5949-81202AE492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271" y="3671887"/>
            <a:ext cx="885417" cy="90011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2CCFA61-0D49-1914-EEA2-13155BE494EF}"/>
              </a:ext>
            </a:extLst>
          </p:cNvPr>
          <p:cNvSpPr/>
          <p:nvPr/>
        </p:nvSpPr>
        <p:spPr>
          <a:xfrm>
            <a:off x="2238375" y="2615562"/>
            <a:ext cx="8496300" cy="6953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SUSPENDIDA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02EB83-D6EA-FBCB-4A62-507B35EB8A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988" y="4851992"/>
            <a:ext cx="885417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4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CD3D7-BB09-A48C-485F-576700731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7B23342-C70C-5C67-8FFC-ED5554A62C2E}"/>
              </a:ext>
            </a:extLst>
          </p:cNvPr>
          <p:cNvSpPr txBox="1"/>
          <p:nvPr/>
        </p:nvSpPr>
        <p:spPr>
          <a:xfrm>
            <a:off x="578168" y="157799"/>
            <a:ext cx="3185310" cy="46166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Registro de actividad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FEA3D0F-B01B-29EE-A9CE-B611DC8A6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8" y="780950"/>
            <a:ext cx="3772451" cy="208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F284A8-214A-19E8-E027-36CFB3684A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98" y="3066089"/>
            <a:ext cx="3760621" cy="249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BA226B-7E19-8C7C-D2EE-800CB1D0C6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992" y="912939"/>
            <a:ext cx="3162764" cy="42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315614-2FCB-511B-5587-CDA70B933D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562" y="957580"/>
            <a:ext cx="3162764" cy="42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1D059D-5208-4223-363E-271848F0606F}"/>
              </a:ext>
            </a:extLst>
          </p:cNvPr>
          <p:cNvSpPr txBox="1"/>
          <p:nvPr/>
        </p:nvSpPr>
        <p:spPr>
          <a:xfrm>
            <a:off x="1182956" y="5694967"/>
            <a:ext cx="2384108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Planta las Luces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L" sz="14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10 personas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7E848D-CA64-615E-5BF8-D57DB18A08DA}"/>
              </a:ext>
            </a:extLst>
          </p:cNvPr>
          <p:cNvSpPr txBox="1"/>
          <p:nvPr/>
        </p:nvSpPr>
        <p:spPr>
          <a:xfrm>
            <a:off x="7851658" y="5694967"/>
            <a:ext cx="2384108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Mina Altamira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L" sz="1400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07 personas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57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89824-DCEB-AFEE-8A60-C907B515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5B7C89DB-910C-BCF5-115A-1197BDE2D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899" y="5024120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Enero 2025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02B88ED8-69E9-4454-FD10-AE87A8D8950A}"/>
              </a:ext>
            </a:extLst>
          </p:cNvPr>
          <p:cNvSpPr/>
          <p:nvPr/>
        </p:nvSpPr>
        <p:spPr>
          <a:xfrm>
            <a:off x="2085816" y="2601094"/>
            <a:ext cx="7388225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6</a:t>
            </a: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.- Campaña de fin de año</a:t>
            </a:r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F620D553-F70E-30FB-BC73-7ED431B6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4041" y="1791971"/>
            <a:ext cx="22463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0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9B4FB-8A36-D33D-B898-D6FCBDA1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AE0CF448-8109-269C-C7FB-2375BDEA20EA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8D3B286C-6EEA-B635-E8C5-F982D3E3E492}"/>
              </a:ext>
            </a:extLst>
          </p:cNvPr>
          <p:cNvSpPr txBox="1"/>
          <p:nvPr/>
        </p:nvSpPr>
        <p:spPr>
          <a:xfrm>
            <a:off x="578033" y="66082"/>
            <a:ext cx="3773531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Campaña de fin de año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5BE3C3-1451-74C7-2BA5-B7FFF405A3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" t="44676" r="60154" b="1281"/>
          <a:stretch/>
        </p:blipFill>
        <p:spPr>
          <a:xfrm>
            <a:off x="2873959" y="1022393"/>
            <a:ext cx="6308818" cy="4813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Publimark.cl - Se impone la austeridad en fiestas de fin de año">
            <a:extLst>
              <a:ext uri="{FF2B5EF4-FFF2-40B4-BE49-F238E27FC236}">
                <a16:creationId xmlns:a16="http://schemas.microsoft.com/office/drawing/2014/main" id="{26AC8BC7-4C2B-EFAE-646C-2D4EF1C6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0488" y="844637"/>
            <a:ext cx="2534781" cy="15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ómo cuidarnos en estas fiestas de fin de año? - Clínica Las Condes">
            <a:extLst>
              <a:ext uri="{FF2B5EF4-FFF2-40B4-BE49-F238E27FC236}">
                <a16:creationId xmlns:a16="http://schemas.microsoft.com/office/drawing/2014/main" id="{2FF3DF92-E311-382A-234F-8D148897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67" y="844638"/>
            <a:ext cx="2534781" cy="15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E041E7-0B83-F498-7904-572E5C9AF3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6" y="2684212"/>
            <a:ext cx="2534781" cy="15842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7DB8079-2199-9DFD-F839-0522FCC6157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8" y="4403757"/>
            <a:ext cx="2500519" cy="160960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1A15456-0B4F-B1C6-818A-E12908415E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402" y="2586306"/>
            <a:ext cx="2534781" cy="1682144"/>
          </a:xfrm>
          <a:prstGeom prst="rect">
            <a:avLst/>
          </a:prstGeom>
        </p:spPr>
      </p:pic>
      <p:pic>
        <p:nvPicPr>
          <p:cNvPr id="3078" name="Picture 6" descr="Farmacias Ahumada">
            <a:extLst>
              <a:ext uri="{FF2B5EF4-FFF2-40B4-BE49-F238E27FC236}">
                <a16:creationId xmlns:a16="http://schemas.microsoft.com/office/drawing/2014/main" id="{DD6DDD11-947D-2518-29B3-553DFE3A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0488" y="4403757"/>
            <a:ext cx="2534781" cy="160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6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D2EFC-5813-6405-79E2-612E1C94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022D1F3E-C463-A018-D567-43F345BB43E8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4CE25ED7-2849-3190-6DF1-CAE966E61EBC}"/>
              </a:ext>
            </a:extLst>
          </p:cNvPr>
          <p:cNvSpPr txBox="1"/>
          <p:nvPr/>
        </p:nvSpPr>
        <p:spPr>
          <a:xfrm>
            <a:off x="578034" y="66082"/>
            <a:ext cx="1927042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Tríptico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45104D-6DE9-6ABF-5312-645D0EF5F8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13" y="1483095"/>
            <a:ext cx="5748325" cy="44695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9A1CD4-2296-41C5-48A2-3EE6B87F36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483095"/>
            <a:ext cx="5936027" cy="4469554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DE4F3C7-5E78-57AE-0A57-82A290A8A595}"/>
              </a:ext>
            </a:extLst>
          </p:cNvPr>
          <p:cNvSpPr/>
          <p:nvPr/>
        </p:nvSpPr>
        <p:spPr>
          <a:xfrm>
            <a:off x="1885950" y="819150"/>
            <a:ext cx="7458075" cy="447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Entrega de trípticos en garitas de accesos y romana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9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124E6-88FE-DD33-E6C0-C0E88FBB5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AE32F26A-6869-7EBB-1F79-9725D118539F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0D5DC079-746C-E28A-F24E-9724D9097237}"/>
              </a:ext>
            </a:extLst>
          </p:cNvPr>
          <p:cNvSpPr txBox="1"/>
          <p:nvPr/>
        </p:nvSpPr>
        <p:spPr>
          <a:xfrm>
            <a:off x="578034" y="66082"/>
            <a:ext cx="3460566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Mensajería radial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AA2CAB-3AE8-8FB8-4460-588F1B5883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89" t="45840" r="53326" b="29076"/>
          <a:stretch/>
        </p:blipFill>
        <p:spPr>
          <a:xfrm>
            <a:off x="7182210" y="826789"/>
            <a:ext cx="4173053" cy="291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451720-693F-EEA6-75BB-76E8449653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02" t="30296" r="24532" b="5605"/>
          <a:stretch/>
        </p:blipFill>
        <p:spPr>
          <a:xfrm>
            <a:off x="255816" y="826789"/>
            <a:ext cx="6645027" cy="32403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7AC3B5-C4CE-A226-9AD5-91A06C86A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34" y="4304662"/>
            <a:ext cx="1084897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43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D02C0E-C4B0-EAD1-6811-6CFBC0A61E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09538" y="-1691230"/>
            <a:ext cx="3162322" cy="6735189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FA51DF3-18CF-6850-57D6-36ABF9F72D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2268" y="1505422"/>
            <a:ext cx="3339016" cy="677709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D618D3-EE4C-A4EC-5B51-32C4A7D9960E}"/>
              </a:ext>
            </a:extLst>
          </p:cNvPr>
          <p:cNvSpPr/>
          <p:nvPr/>
        </p:nvSpPr>
        <p:spPr>
          <a:xfrm>
            <a:off x="171749" y="14930"/>
            <a:ext cx="8244977" cy="5964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reflection stA="8000" endPos="65000" dist="50800" dir="5400000" sy="-100000" algn="bl" rotWithShape="0"/>
            <a:softEdge rad="304800"/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s-CL" sz="2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INDICADORES ESTADÍSTICOS, DICIEMBRE 2024</a:t>
            </a:r>
          </a:p>
        </p:txBody>
      </p:sp>
      <p:pic>
        <p:nvPicPr>
          <p:cNvPr id="8" name="Imagen 7" descr="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57930A18-C1C9-4A3F-6D3C-C66FD592F0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233" y="4282252"/>
            <a:ext cx="2000431" cy="2000431"/>
          </a:xfrm>
          <a:prstGeom prst="rect">
            <a:avLst/>
          </a:prstGeom>
        </p:spPr>
      </p:pic>
      <p:pic>
        <p:nvPicPr>
          <p:cNvPr id="9" name="Imagen 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214ADD0-4F22-87B6-F9F2-60F9A1BE83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62354" y="-23415"/>
            <a:ext cx="3162322" cy="6735189"/>
          </a:xfrm>
          <a:prstGeom prst="rect">
            <a:avLst/>
          </a:prstGeom>
        </p:spPr>
      </p:pic>
      <p:sp>
        <p:nvSpPr>
          <p:cNvPr id="10" name="Google Shape;1202;p48">
            <a:extLst>
              <a:ext uri="{FF2B5EF4-FFF2-40B4-BE49-F238E27FC236}">
                <a16:creationId xmlns:a16="http://schemas.microsoft.com/office/drawing/2014/main" id="{BB357382-B7EF-1DE8-B2B5-8BACE4978F68}"/>
              </a:ext>
            </a:extLst>
          </p:cNvPr>
          <p:cNvSpPr txBox="1"/>
          <p:nvPr/>
        </p:nvSpPr>
        <p:spPr>
          <a:xfrm>
            <a:off x="4283679" y="1157804"/>
            <a:ext cx="2084100" cy="488688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FRECUENCIA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" name="Google Shape;1202;p48">
            <a:extLst>
              <a:ext uri="{FF2B5EF4-FFF2-40B4-BE49-F238E27FC236}">
                <a16:creationId xmlns:a16="http://schemas.microsoft.com/office/drawing/2014/main" id="{880A6B6F-6321-844E-8F09-F3752D1C5FB8}"/>
              </a:ext>
            </a:extLst>
          </p:cNvPr>
          <p:cNvSpPr txBox="1"/>
          <p:nvPr/>
        </p:nvSpPr>
        <p:spPr>
          <a:xfrm>
            <a:off x="4306193" y="4282252"/>
            <a:ext cx="2760990" cy="488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Accidentabilidad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781C888-57C9-BA57-146F-ADFBBA1F2D06}"/>
              </a:ext>
            </a:extLst>
          </p:cNvPr>
          <p:cNvCxnSpPr>
            <a:cxnSpLocks/>
          </p:cNvCxnSpPr>
          <p:nvPr/>
        </p:nvCxnSpPr>
        <p:spPr>
          <a:xfrm>
            <a:off x="42426" y="3547371"/>
            <a:ext cx="41238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8F3BBB4-4A0D-4A91-F26B-702D714F1C7E}"/>
              </a:ext>
            </a:extLst>
          </p:cNvPr>
          <p:cNvCxnSpPr>
            <a:cxnSpLocks/>
          </p:cNvCxnSpPr>
          <p:nvPr/>
        </p:nvCxnSpPr>
        <p:spPr>
          <a:xfrm>
            <a:off x="2593892" y="1974016"/>
            <a:ext cx="1647177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8494BC5-E229-70EC-2A0D-0AD6633ECA54}"/>
              </a:ext>
            </a:extLst>
          </p:cNvPr>
          <p:cNvCxnSpPr>
            <a:cxnSpLocks/>
          </p:cNvCxnSpPr>
          <p:nvPr/>
        </p:nvCxnSpPr>
        <p:spPr>
          <a:xfrm>
            <a:off x="2869736" y="5305003"/>
            <a:ext cx="1466937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9B9F67-6BEF-AB27-8AA4-ADA10D81FCD2}"/>
              </a:ext>
            </a:extLst>
          </p:cNvPr>
          <p:cNvSpPr txBox="1"/>
          <p:nvPr/>
        </p:nvSpPr>
        <p:spPr>
          <a:xfrm>
            <a:off x="435807" y="5773909"/>
            <a:ext cx="11451393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Dotación 	MLC: 319 	EECC: 1038  	HHT: 215.351		HH acumuladas: 2.543.</a:t>
            </a:r>
            <a:r>
              <a:rPr lang="es-CL" sz="2000" b="1" i="1" kern="0" dirty="0">
                <a:solidFill>
                  <a:prstClr val="black"/>
                </a:solidFill>
                <a:latin typeface="Calibri" panose="020F0502020204030204"/>
              </a:rPr>
              <a:t>925</a:t>
            </a:r>
            <a:endParaRPr kumimoji="0" lang="es-CL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BCC1F88F-4EDF-2749-1019-6D3F44AEB8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72" y="2907493"/>
            <a:ext cx="1723828" cy="1723828"/>
          </a:xfrm>
          <a:prstGeom prst="rect">
            <a:avLst/>
          </a:prstGeom>
        </p:spPr>
      </p:pic>
      <p:pic>
        <p:nvPicPr>
          <p:cNvPr id="17" name="Imagen 16" descr="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BF6081E2-40C4-E6B5-C4BA-D3139B0A8F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62" y="1023012"/>
            <a:ext cx="1723828" cy="1723828"/>
          </a:xfrm>
          <a:prstGeom prst="rect">
            <a:avLst/>
          </a:prstGeom>
        </p:spPr>
      </p:pic>
      <p:pic>
        <p:nvPicPr>
          <p:cNvPr id="18" name="Imagen 17" descr="Imagen que contiene mujer&#10;&#10;Descripción generada automáticamente">
            <a:extLst>
              <a:ext uri="{FF2B5EF4-FFF2-40B4-BE49-F238E27FC236}">
                <a16:creationId xmlns:a16="http://schemas.microsoft.com/office/drawing/2014/main" id="{DB91BFD9-5380-E9C0-4C05-60AD2D42D0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956" y="698731"/>
            <a:ext cx="1570885" cy="1570885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A7CF738-80ED-8C24-922D-AA8964B48F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69" y="2328780"/>
            <a:ext cx="1570885" cy="1570885"/>
          </a:xfrm>
          <a:prstGeom prst="rect">
            <a:avLst/>
          </a:prstGeom>
        </p:spPr>
      </p:pic>
      <p:sp>
        <p:nvSpPr>
          <p:cNvPr id="20" name="Google Shape;1179;p48">
            <a:extLst>
              <a:ext uri="{FF2B5EF4-FFF2-40B4-BE49-F238E27FC236}">
                <a16:creationId xmlns:a16="http://schemas.microsoft.com/office/drawing/2014/main" id="{7F5552E5-E131-D8D9-E5B9-C3C554557672}"/>
              </a:ext>
            </a:extLst>
          </p:cNvPr>
          <p:cNvSpPr txBox="1"/>
          <p:nvPr/>
        </p:nvSpPr>
        <p:spPr>
          <a:xfrm>
            <a:off x="8727668" y="1992044"/>
            <a:ext cx="3314007" cy="29174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BUDGET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FRECUENCIA		:	0.50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gravedad		:	   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accidentebilidad	:	0.10 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1" name="Google Shape;1182;p48">
            <a:extLst>
              <a:ext uri="{FF2B5EF4-FFF2-40B4-BE49-F238E27FC236}">
                <a16:creationId xmlns:a16="http://schemas.microsoft.com/office/drawing/2014/main" id="{4A29C215-6280-1901-CA3B-9924B9BDBA6D}"/>
              </a:ext>
            </a:extLst>
          </p:cNvPr>
          <p:cNvSpPr/>
          <p:nvPr/>
        </p:nvSpPr>
        <p:spPr>
          <a:xfrm>
            <a:off x="7130992" y="1147577"/>
            <a:ext cx="1181014" cy="1181014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1187;p48">
            <a:extLst>
              <a:ext uri="{FF2B5EF4-FFF2-40B4-BE49-F238E27FC236}">
                <a16:creationId xmlns:a16="http://schemas.microsoft.com/office/drawing/2014/main" id="{A479E5D2-A8FA-CA22-D5F7-E884D3BF640D}"/>
              </a:ext>
            </a:extLst>
          </p:cNvPr>
          <p:cNvSpPr txBox="1"/>
          <p:nvPr/>
        </p:nvSpPr>
        <p:spPr>
          <a:xfrm>
            <a:off x="7313632" y="1532555"/>
            <a:ext cx="836999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rgbClr val="008A3E"/>
                </a:solidFill>
                <a:latin typeface="Bebas Neue"/>
                <a:ea typeface="Bebas Neue"/>
                <a:cs typeface="Bebas Neue"/>
                <a:sym typeface="Bebas Neue"/>
              </a:rPr>
              <a:t>0.0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" name="Google Shape;1182;p48">
            <a:extLst>
              <a:ext uri="{FF2B5EF4-FFF2-40B4-BE49-F238E27FC236}">
                <a16:creationId xmlns:a16="http://schemas.microsoft.com/office/drawing/2014/main" id="{A0DBCC3B-2153-FC4F-D073-D4079F937B22}"/>
              </a:ext>
            </a:extLst>
          </p:cNvPr>
          <p:cNvSpPr/>
          <p:nvPr/>
        </p:nvSpPr>
        <p:spPr>
          <a:xfrm>
            <a:off x="7235712" y="4310357"/>
            <a:ext cx="1181014" cy="1181014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1182;p48">
            <a:extLst>
              <a:ext uri="{FF2B5EF4-FFF2-40B4-BE49-F238E27FC236}">
                <a16:creationId xmlns:a16="http://schemas.microsoft.com/office/drawing/2014/main" id="{CAAA184E-FED8-0194-FF9B-3AC78FC9D59F}"/>
              </a:ext>
            </a:extLst>
          </p:cNvPr>
          <p:cNvSpPr/>
          <p:nvPr/>
        </p:nvSpPr>
        <p:spPr>
          <a:xfrm>
            <a:off x="7186265" y="2755555"/>
            <a:ext cx="1181014" cy="1181014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1187;p48">
            <a:extLst>
              <a:ext uri="{FF2B5EF4-FFF2-40B4-BE49-F238E27FC236}">
                <a16:creationId xmlns:a16="http://schemas.microsoft.com/office/drawing/2014/main" id="{C02A89FB-18E7-FE29-C323-CDF45441F5F1}"/>
              </a:ext>
            </a:extLst>
          </p:cNvPr>
          <p:cNvSpPr txBox="1"/>
          <p:nvPr/>
        </p:nvSpPr>
        <p:spPr>
          <a:xfrm>
            <a:off x="7366378" y="3147488"/>
            <a:ext cx="836999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12.97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" name="Google Shape;1187;p48">
            <a:extLst>
              <a:ext uri="{FF2B5EF4-FFF2-40B4-BE49-F238E27FC236}">
                <a16:creationId xmlns:a16="http://schemas.microsoft.com/office/drawing/2014/main" id="{6C08A296-8B83-8C7A-4DA2-2E05631CD447}"/>
              </a:ext>
            </a:extLst>
          </p:cNvPr>
          <p:cNvSpPr txBox="1"/>
          <p:nvPr/>
        </p:nvSpPr>
        <p:spPr>
          <a:xfrm>
            <a:off x="7383806" y="4738883"/>
            <a:ext cx="836999" cy="4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0.0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7" name="Google Shape;1202;p48">
            <a:extLst>
              <a:ext uri="{FF2B5EF4-FFF2-40B4-BE49-F238E27FC236}">
                <a16:creationId xmlns:a16="http://schemas.microsoft.com/office/drawing/2014/main" id="{A4132661-E6B2-EF7E-1950-A4B1BDAC9B0A}"/>
              </a:ext>
            </a:extLst>
          </p:cNvPr>
          <p:cNvSpPr txBox="1"/>
          <p:nvPr/>
        </p:nvSpPr>
        <p:spPr>
          <a:xfrm>
            <a:off x="4283679" y="2735772"/>
            <a:ext cx="2084100" cy="488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" name="Google Shape;1171;p48">
            <a:extLst>
              <a:ext uri="{FF2B5EF4-FFF2-40B4-BE49-F238E27FC236}">
                <a16:creationId xmlns:a16="http://schemas.microsoft.com/office/drawing/2014/main" id="{A40B3E72-E0EB-10A0-B245-10DE1C4C7AC6}"/>
              </a:ext>
            </a:extLst>
          </p:cNvPr>
          <p:cNvSpPr txBox="1"/>
          <p:nvPr/>
        </p:nvSpPr>
        <p:spPr>
          <a:xfrm>
            <a:off x="4311995" y="2735772"/>
            <a:ext cx="1956568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/>
                <a:ea typeface="Bebas Neue"/>
                <a:cs typeface="Bebas Neue"/>
                <a:sym typeface="Bebas Neue"/>
              </a:rPr>
              <a:t>Índice gravedad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" name="Google Shape;1180;p48">
            <a:extLst>
              <a:ext uri="{FF2B5EF4-FFF2-40B4-BE49-F238E27FC236}">
                <a16:creationId xmlns:a16="http://schemas.microsoft.com/office/drawing/2014/main" id="{29501E9B-FC24-C42E-7F69-E1B855962A73}"/>
              </a:ext>
            </a:extLst>
          </p:cNvPr>
          <p:cNvSpPr txBox="1"/>
          <p:nvPr/>
        </p:nvSpPr>
        <p:spPr>
          <a:xfrm>
            <a:off x="4283679" y="1774336"/>
            <a:ext cx="208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00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accidente con tiempo perdido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1178;p48">
            <a:extLst>
              <a:ext uri="{FF2B5EF4-FFF2-40B4-BE49-F238E27FC236}">
                <a16:creationId xmlns:a16="http://schemas.microsoft.com/office/drawing/2014/main" id="{20330FD1-1A82-346E-7147-BE1397FB658B}"/>
              </a:ext>
            </a:extLst>
          </p:cNvPr>
          <p:cNvSpPr txBox="1"/>
          <p:nvPr/>
        </p:nvSpPr>
        <p:spPr>
          <a:xfrm>
            <a:off x="4215906" y="3326011"/>
            <a:ext cx="260996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33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días perdidos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01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día 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rrastre 2023)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203;p48">
            <a:extLst>
              <a:ext uri="{FF2B5EF4-FFF2-40B4-BE49-F238E27FC236}">
                <a16:creationId xmlns:a16="http://schemas.microsoft.com/office/drawing/2014/main" id="{E01216A7-4FFC-22FA-62D7-DCBC86CD0CD6}"/>
              </a:ext>
            </a:extLst>
          </p:cNvPr>
          <p:cNvSpPr txBox="1"/>
          <p:nvPr/>
        </p:nvSpPr>
        <p:spPr>
          <a:xfrm>
            <a:off x="4344327" y="4846147"/>
            <a:ext cx="2320508" cy="5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Dotación de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1.357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trabajadores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" name="Imagen 31" descr="Imagen que contiene pieza de ajedrez&#10;&#10;Descripción generada automáticamente">
            <a:extLst>
              <a:ext uri="{FF2B5EF4-FFF2-40B4-BE49-F238E27FC236}">
                <a16:creationId xmlns:a16="http://schemas.microsoft.com/office/drawing/2014/main" id="{1C13D5A8-B545-765F-378B-558F37AB058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873" y="4106042"/>
            <a:ext cx="2269399" cy="14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09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CC849-0E3B-2F65-6E87-36315FB2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>
            <a:extLst>
              <a:ext uri="{FF2B5EF4-FFF2-40B4-BE49-F238E27FC236}">
                <a16:creationId xmlns:a16="http://schemas.microsoft.com/office/drawing/2014/main" id="{81E544F6-92EA-BC49-85C2-C1857C3F0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065713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Enero 2025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8547A06A-8090-DBE8-1768-830555CD30BC}"/>
              </a:ext>
            </a:extLst>
          </p:cNvPr>
          <p:cNvSpPr/>
          <p:nvPr/>
        </p:nvSpPr>
        <p:spPr>
          <a:xfrm>
            <a:off x="1797593" y="1783999"/>
            <a:ext cx="10001718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7.- Campaña 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“Conduce seguro, tú vida es primero”.</a:t>
            </a:r>
          </a:p>
        </p:txBody>
      </p:sp>
      <p:pic>
        <p:nvPicPr>
          <p:cNvPr id="7" name="don min-con eps.png" descr="don min-con eps.png">
            <a:extLst>
              <a:ext uri="{FF2B5EF4-FFF2-40B4-BE49-F238E27FC236}">
                <a16:creationId xmlns:a16="http://schemas.microsoft.com/office/drawing/2014/main" id="{A047DAF4-F77E-5822-C41C-897E7CC26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89" y="1714500"/>
            <a:ext cx="1657350" cy="3776663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851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BB031-FF70-80EE-B7B3-BE9CF60FD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ular Callout 22">
            <a:extLst>
              <a:ext uri="{FF2B5EF4-FFF2-40B4-BE49-F238E27FC236}">
                <a16:creationId xmlns:a16="http://schemas.microsoft.com/office/drawing/2014/main" id="{1E4E3E52-195E-3474-4525-2782E4FE308C}"/>
              </a:ext>
            </a:extLst>
          </p:cNvPr>
          <p:cNvSpPr/>
          <p:nvPr/>
        </p:nvSpPr>
        <p:spPr>
          <a:xfrm>
            <a:off x="2604166" y="129289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5DE850E-F570-932F-99BC-E349757C5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2211" y="1431765"/>
            <a:ext cx="2780964" cy="1937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F09C4D-9B5B-3C2C-8382-AC969D802326}"/>
              </a:ext>
            </a:extLst>
          </p:cNvPr>
          <p:cNvGrpSpPr/>
          <p:nvPr/>
        </p:nvGrpSpPr>
        <p:grpSpPr>
          <a:xfrm>
            <a:off x="436575" y="1210953"/>
            <a:ext cx="11471308" cy="4418354"/>
            <a:chOff x="786679" y="1846987"/>
            <a:chExt cx="10691704" cy="372423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382ABC1-9CF6-6502-12D7-BFD92903E5F5}"/>
                </a:ext>
              </a:extLst>
            </p:cNvPr>
            <p:cNvCxnSpPr>
              <a:cxnSpLocks/>
            </p:cNvCxnSpPr>
            <p:nvPr/>
          </p:nvCxnSpPr>
          <p:spPr>
            <a:xfrm>
              <a:off x="786679" y="1846987"/>
              <a:ext cx="0" cy="3665467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A89B455-BB09-C485-2CD7-DE2322CC3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72344" y="1925634"/>
              <a:ext cx="6039" cy="3645591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86" name="Straight Connector 4">
              <a:extLst>
                <a:ext uri="{FF2B5EF4-FFF2-40B4-BE49-F238E27FC236}">
                  <a16:creationId xmlns:a16="http://schemas.microsoft.com/office/drawing/2014/main" id="{09268156-810A-46F6-AC0D-2FC900386B0E}"/>
                </a:ext>
              </a:extLst>
            </p:cNvPr>
            <p:cNvCxnSpPr>
              <a:cxnSpLocks/>
            </p:cNvCxnSpPr>
            <p:nvPr/>
          </p:nvCxnSpPr>
          <p:spPr>
            <a:xfrm>
              <a:off x="815873" y="2919188"/>
              <a:ext cx="10641574" cy="27373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90" name="Straight Connector 8">
              <a:extLst>
                <a:ext uri="{FF2B5EF4-FFF2-40B4-BE49-F238E27FC236}">
                  <a16:creationId xmlns:a16="http://schemas.microsoft.com/office/drawing/2014/main" id="{F6F6C085-E11E-9E2E-CA72-A02FF07466D4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51" y="2043533"/>
              <a:ext cx="0" cy="345318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91" name="Straight Connector 11">
              <a:extLst>
                <a:ext uri="{FF2B5EF4-FFF2-40B4-BE49-F238E27FC236}">
                  <a16:creationId xmlns:a16="http://schemas.microsoft.com/office/drawing/2014/main" id="{9721C7BE-81F2-2342-49AD-CF3846CBFD7D}"/>
                </a:ext>
              </a:extLst>
            </p:cNvPr>
            <p:cNvCxnSpPr>
              <a:cxnSpLocks/>
            </p:cNvCxnSpPr>
            <p:nvPr/>
          </p:nvCxnSpPr>
          <p:spPr>
            <a:xfrm>
              <a:off x="5099670" y="1953586"/>
              <a:ext cx="25375" cy="3554802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92" name="Straight Connector 18">
              <a:extLst>
                <a:ext uri="{FF2B5EF4-FFF2-40B4-BE49-F238E27FC236}">
                  <a16:creationId xmlns:a16="http://schemas.microsoft.com/office/drawing/2014/main" id="{445B600C-F5F0-022F-6DD3-D0DC78684F73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33" y="2015888"/>
              <a:ext cx="2817" cy="348869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ash"/>
              <a:miter lim="800000"/>
            </a:ln>
            <a:effectLst/>
          </p:spPr>
        </p:cxnSp>
      </p:grpSp>
      <p:sp>
        <p:nvSpPr>
          <p:cNvPr id="94" name="Rectangular Callout 20">
            <a:extLst>
              <a:ext uri="{FF2B5EF4-FFF2-40B4-BE49-F238E27FC236}">
                <a16:creationId xmlns:a16="http://schemas.microsoft.com/office/drawing/2014/main" id="{11FC4253-9494-C0CE-73D7-73157FB8BDBF}"/>
              </a:ext>
            </a:extLst>
          </p:cNvPr>
          <p:cNvSpPr/>
          <p:nvPr/>
        </p:nvSpPr>
        <p:spPr>
          <a:xfrm>
            <a:off x="2581019" y="869536"/>
            <a:ext cx="1487036" cy="434721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Pentagon 21">
            <a:extLst>
              <a:ext uri="{FF2B5EF4-FFF2-40B4-BE49-F238E27FC236}">
                <a16:creationId xmlns:a16="http://schemas.microsoft.com/office/drawing/2014/main" id="{59D5A55F-CE4F-22F5-72CA-512F37D6D67D}"/>
              </a:ext>
            </a:extLst>
          </p:cNvPr>
          <p:cNvSpPr/>
          <p:nvPr/>
        </p:nvSpPr>
        <p:spPr>
          <a:xfrm>
            <a:off x="442575" y="863800"/>
            <a:ext cx="2282569" cy="704635"/>
          </a:xfrm>
          <a:prstGeom prst="homePlate">
            <a:avLst>
              <a:gd name="adj" fmla="val 24504"/>
            </a:avLst>
          </a:prstGeom>
          <a:solidFill>
            <a:srgbClr val="4764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ular Callout 22">
            <a:extLst>
              <a:ext uri="{FF2B5EF4-FFF2-40B4-BE49-F238E27FC236}">
                <a16:creationId xmlns:a16="http://schemas.microsoft.com/office/drawing/2014/main" id="{24548167-6BF8-3FB0-3820-1C0EA39D4420}"/>
              </a:ext>
            </a:extLst>
          </p:cNvPr>
          <p:cNvSpPr/>
          <p:nvPr/>
        </p:nvSpPr>
        <p:spPr>
          <a:xfrm>
            <a:off x="4046298" y="869536"/>
            <a:ext cx="1490476" cy="434721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35">
            <a:extLst>
              <a:ext uri="{FF2B5EF4-FFF2-40B4-BE49-F238E27FC236}">
                <a16:creationId xmlns:a16="http://schemas.microsoft.com/office/drawing/2014/main" id="{0796377D-E455-7E5C-758C-C2F7965FB2DA}"/>
              </a:ext>
            </a:extLst>
          </p:cNvPr>
          <p:cNvSpPr txBox="1"/>
          <p:nvPr/>
        </p:nvSpPr>
        <p:spPr>
          <a:xfrm>
            <a:off x="4158297" y="938719"/>
            <a:ext cx="128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Diciembre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00" name="TextBox 45">
            <a:extLst>
              <a:ext uri="{FF2B5EF4-FFF2-40B4-BE49-F238E27FC236}">
                <a16:creationId xmlns:a16="http://schemas.microsoft.com/office/drawing/2014/main" id="{27202E09-2B22-F314-DF9E-8961D4AC61AE}"/>
              </a:ext>
            </a:extLst>
          </p:cNvPr>
          <p:cNvSpPr txBox="1"/>
          <p:nvPr/>
        </p:nvSpPr>
        <p:spPr>
          <a:xfrm>
            <a:off x="10616098" y="933035"/>
            <a:ext cx="52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Jun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cxnSp>
        <p:nvCxnSpPr>
          <p:cNvPr id="101" name="Straight Connector 50">
            <a:extLst>
              <a:ext uri="{FF2B5EF4-FFF2-40B4-BE49-F238E27FC236}">
                <a16:creationId xmlns:a16="http://schemas.microsoft.com/office/drawing/2014/main" id="{4BC0483F-DD4C-992E-5D76-2C881B75DF35}"/>
              </a:ext>
            </a:extLst>
          </p:cNvPr>
          <p:cNvCxnSpPr>
            <a:cxnSpLocks/>
          </p:cNvCxnSpPr>
          <p:nvPr/>
        </p:nvCxnSpPr>
        <p:spPr>
          <a:xfrm>
            <a:off x="2653140" y="2004829"/>
            <a:ext cx="581886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02" name="TextBox 46">
            <a:extLst>
              <a:ext uri="{FF2B5EF4-FFF2-40B4-BE49-F238E27FC236}">
                <a16:creationId xmlns:a16="http://schemas.microsoft.com/office/drawing/2014/main" id="{3AF05DDE-4F14-F6CA-F22A-56DB1E9CA25B}"/>
              </a:ext>
            </a:extLst>
          </p:cNvPr>
          <p:cNvSpPr txBox="1"/>
          <p:nvPr/>
        </p:nvSpPr>
        <p:spPr>
          <a:xfrm>
            <a:off x="474940" y="3089578"/>
            <a:ext cx="2087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Tríptico + afiche</a:t>
            </a:r>
          </a:p>
        </p:txBody>
      </p:sp>
      <p:cxnSp>
        <p:nvCxnSpPr>
          <p:cNvPr id="103" name="Straight Connector 50">
            <a:extLst>
              <a:ext uri="{FF2B5EF4-FFF2-40B4-BE49-F238E27FC236}">
                <a16:creationId xmlns:a16="http://schemas.microsoft.com/office/drawing/2014/main" id="{7852A63E-462C-8668-174D-887A2DE14E03}"/>
              </a:ext>
            </a:extLst>
          </p:cNvPr>
          <p:cNvCxnSpPr>
            <a:cxnSpLocks/>
          </p:cNvCxnSpPr>
          <p:nvPr/>
        </p:nvCxnSpPr>
        <p:spPr>
          <a:xfrm>
            <a:off x="2976080" y="2727355"/>
            <a:ext cx="3840612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04" name="Straight Connector 50">
            <a:extLst>
              <a:ext uri="{FF2B5EF4-FFF2-40B4-BE49-F238E27FC236}">
                <a16:creationId xmlns:a16="http://schemas.microsoft.com/office/drawing/2014/main" id="{5E78B7F1-EB15-25A7-653E-AB3EF4B9A14A}"/>
              </a:ext>
            </a:extLst>
          </p:cNvPr>
          <p:cNvCxnSpPr>
            <a:cxnSpLocks/>
          </p:cNvCxnSpPr>
          <p:nvPr/>
        </p:nvCxnSpPr>
        <p:spPr>
          <a:xfrm>
            <a:off x="3339758" y="4320593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05" name="Rectangular Callout 24">
            <a:extLst>
              <a:ext uri="{FF2B5EF4-FFF2-40B4-BE49-F238E27FC236}">
                <a16:creationId xmlns:a16="http://schemas.microsoft.com/office/drawing/2014/main" id="{E4C0DE87-C777-1F2F-98CE-5861C3A76E8D}"/>
              </a:ext>
            </a:extLst>
          </p:cNvPr>
          <p:cNvSpPr/>
          <p:nvPr/>
        </p:nvSpPr>
        <p:spPr>
          <a:xfrm>
            <a:off x="8050782" y="898173"/>
            <a:ext cx="2695485" cy="649617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Observación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35">
            <a:extLst>
              <a:ext uri="{FF2B5EF4-FFF2-40B4-BE49-F238E27FC236}">
                <a16:creationId xmlns:a16="http://schemas.microsoft.com/office/drawing/2014/main" id="{EF336A29-E614-E862-A152-1162D34ADB1A}"/>
              </a:ext>
            </a:extLst>
          </p:cNvPr>
          <p:cNvSpPr txBox="1"/>
          <p:nvPr/>
        </p:nvSpPr>
        <p:spPr>
          <a:xfrm>
            <a:off x="8086827" y="1628866"/>
            <a:ext cx="2655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 lanzamiento oficial  5 y 6 de noviembre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Incorporar campaña en inducción SSMAC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extBox 46">
            <a:extLst>
              <a:ext uri="{FF2B5EF4-FFF2-40B4-BE49-F238E27FC236}">
                <a16:creationId xmlns:a16="http://schemas.microsoft.com/office/drawing/2014/main" id="{22D6BD5B-DA12-388A-538E-7ECDB91E2EAD}"/>
              </a:ext>
            </a:extLst>
          </p:cNvPr>
          <p:cNvSpPr txBox="1"/>
          <p:nvPr/>
        </p:nvSpPr>
        <p:spPr>
          <a:xfrm>
            <a:off x="289109" y="2486295"/>
            <a:ext cx="2288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Charlas integrales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eguridad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Box 35">
            <a:extLst>
              <a:ext uri="{FF2B5EF4-FFF2-40B4-BE49-F238E27FC236}">
                <a16:creationId xmlns:a16="http://schemas.microsoft.com/office/drawing/2014/main" id="{149BB788-CA70-2F09-33CD-DFA08CF2C9FB}"/>
              </a:ext>
            </a:extLst>
          </p:cNvPr>
          <p:cNvSpPr txBox="1"/>
          <p:nvPr/>
        </p:nvSpPr>
        <p:spPr>
          <a:xfrm>
            <a:off x="2739873" y="938719"/>
            <a:ext cx="118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Noviembre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cxnSp>
        <p:nvCxnSpPr>
          <p:cNvPr id="109" name="Straight Connector 3">
            <a:extLst>
              <a:ext uri="{FF2B5EF4-FFF2-40B4-BE49-F238E27FC236}">
                <a16:creationId xmlns:a16="http://schemas.microsoft.com/office/drawing/2014/main" id="{82F9A2E5-3474-6AF1-2242-8E4F965D9E07}"/>
              </a:ext>
            </a:extLst>
          </p:cNvPr>
          <p:cNvCxnSpPr>
            <a:cxnSpLocks/>
          </p:cNvCxnSpPr>
          <p:nvPr/>
        </p:nvCxnSpPr>
        <p:spPr>
          <a:xfrm flipH="1">
            <a:off x="10729503" y="1181179"/>
            <a:ext cx="15802" cy="4406388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sp>
        <p:nvSpPr>
          <p:cNvPr id="110" name="Rectangular Callout 24">
            <a:extLst>
              <a:ext uri="{FF2B5EF4-FFF2-40B4-BE49-F238E27FC236}">
                <a16:creationId xmlns:a16="http://schemas.microsoft.com/office/drawing/2014/main" id="{4D053DF1-4A19-A3D2-1869-4F64F812A874}"/>
              </a:ext>
            </a:extLst>
          </p:cNvPr>
          <p:cNvSpPr/>
          <p:nvPr/>
        </p:nvSpPr>
        <p:spPr>
          <a:xfrm>
            <a:off x="10745305" y="877079"/>
            <a:ext cx="1172082" cy="670711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Responsable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Connector 50">
            <a:extLst>
              <a:ext uri="{FF2B5EF4-FFF2-40B4-BE49-F238E27FC236}">
                <a16:creationId xmlns:a16="http://schemas.microsoft.com/office/drawing/2014/main" id="{F749C006-D23C-5CE9-689B-19F91912E21B}"/>
              </a:ext>
            </a:extLst>
          </p:cNvPr>
          <p:cNvCxnSpPr>
            <a:cxnSpLocks/>
          </p:cNvCxnSpPr>
          <p:nvPr/>
        </p:nvCxnSpPr>
        <p:spPr>
          <a:xfrm>
            <a:off x="3348016" y="3246784"/>
            <a:ext cx="3400581" cy="8954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14" name="TextBox 46">
            <a:extLst>
              <a:ext uri="{FF2B5EF4-FFF2-40B4-BE49-F238E27FC236}">
                <a16:creationId xmlns:a16="http://schemas.microsoft.com/office/drawing/2014/main" id="{F47EA89C-DA83-D0E1-B3F7-8846C4947260}"/>
              </a:ext>
            </a:extLst>
          </p:cNvPr>
          <p:cNvSpPr txBox="1"/>
          <p:nvPr/>
        </p:nvSpPr>
        <p:spPr>
          <a:xfrm>
            <a:off x="467898" y="4094891"/>
            <a:ext cx="2066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Caminata de seguridad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marco s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elfie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46">
            <a:extLst>
              <a:ext uri="{FF2B5EF4-FFF2-40B4-BE49-F238E27FC236}">
                <a16:creationId xmlns:a16="http://schemas.microsoft.com/office/drawing/2014/main" id="{F6980DB2-55BE-2D32-90C4-05BB629AA400}"/>
              </a:ext>
            </a:extLst>
          </p:cNvPr>
          <p:cNvSpPr txBox="1"/>
          <p:nvPr/>
        </p:nvSpPr>
        <p:spPr>
          <a:xfrm>
            <a:off x="497366" y="1628269"/>
            <a:ext cx="2051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Lanzamiento de campaña “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Conduce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seguro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primero”.</a:t>
            </a:r>
          </a:p>
        </p:txBody>
      </p:sp>
      <p:sp>
        <p:nvSpPr>
          <p:cNvPr id="116" name="TextBox 46">
            <a:extLst>
              <a:ext uri="{FF2B5EF4-FFF2-40B4-BE49-F238E27FC236}">
                <a16:creationId xmlns:a16="http://schemas.microsoft.com/office/drawing/2014/main" id="{F8B44189-0BE9-566C-F9E6-DE7849C781EE}"/>
              </a:ext>
            </a:extLst>
          </p:cNvPr>
          <p:cNvSpPr txBox="1"/>
          <p:nvPr/>
        </p:nvSpPr>
        <p:spPr>
          <a:xfrm>
            <a:off x="482855" y="4597515"/>
            <a:ext cx="20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Reconocimiento de trabajadores 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Rectangular Callout 20">
            <a:extLst>
              <a:ext uri="{FF2B5EF4-FFF2-40B4-BE49-F238E27FC236}">
                <a16:creationId xmlns:a16="http://schemas.microsoft.com/office/drawing/2014/main" id="{3F840A18-F222-6767-A159-C57D4444D720}"/>
              </a:ext>
            </a:extLst>
          </p:cNvPr>
          <p:cNvSpPr/>
          <p:nvPr/>
        </p:nvSpPr>
        <p:spPr>
          <a:xfrm>
            <a:off x="4031569" y="1292898"/>
            <a:ext cx="387695" cy="263200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ectangular Callout 20">
            <a:extLst>
              <a:ext uri="{FF2B5EF4-FFF2-40B4-BE49-F238E27FC236}">
                <a16:creationId xmlns:a16="http://schemas.microsoft.com/office/drawing/2014/main" id="{4E31A9FB-5A80-8C55-940A-0DBD5C7B0916}"/>
              </a:ext>
            </a:extLst>
          </p:cNvPr>
          <p:cNvSpPr/>
          <p:nvPr/>
        </p:nvSpPr>
        <p:spPr>
          <a:xfrm>
            <a:off x="4406349" y="1292898"/>
            <a:ext cx="387695" cy="263200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S2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ectangular Callout 20">
            <a:extLst>
              <a:ext uri="{FF2B5EF4-FFF2-40B4-BE49-F238E27FC236}">
                <a16:creationId xmlns:a16="http://schemas.microsoft.com/office/drawing/2014/main" id="{F7E6D648-F3EF-3255-5F37-686C06B64E3A}"/>
              </a:ext>
            </a:extLst>
          </p:cNvPr>
          <p:cNvSpPr/>
          <p:nvPr/>
        </p:nvSpPr>
        <p:spPr>
          <a:xfrm>
            <a:off x="4766389" y="1292898"/>
            <a:ext cx="387695" cy="263200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S3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ectangular Callout 20">
            <a:extLst>
              <a:ext uri="{FF2B5EF4-FFF2-40B4-BE49-F238E27FC236}">
                <a16:creationId xmlns:a16="http://schemas.microsoft.com/office/drawing/2014/main" id="{48B7FD1B-B92C-D752-9EF0-A7107F40E164}"/>
              </a:ext>
            </a:extLst>
          </p:cNvPr>
          <p:cNvSpPr/>
          <p:nvPr/>
        </p:nvSpPr>
        <p:spPr>
          <a:xfrm>
            <a:off x="5126429" y="1292898"/>
            <a:ext cx="372263" cy="288032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S4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ular Callout 22">
            <a:extLst>
              <a:ext uri="{FF2B5EF4-FFF2-40B4-BE49-F238E27FC236}">
                <a16:creationId xmlns:a16="http://schemas.microsoft.com/office/drawing/2014/main" id="{1F3ED744-6ADA-8042-06BD-2F1F233A4C51}"/>
              </a:ext>
            </a:extLst>
          </p:cNvPr>
          <p:cNvSpPr/>
          <p:nvPr/>
        </p:nvSpPr>
        <p:spPr>
          <a:xfrm>
            <a:off x="2969736" y="129289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S2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ular Callout 22">
            <a:extLst>
              <a:ext uri="{FF2B5EF4-FFF2-40B4-BE49-F238E27FC236}">
                <a16:creationId xmlns:a16="http://schemas.microsoft.com/office/drawing/2014/main" id="{A9DECB4E-B250-DA70-B6B4-9D6C0CC1866E}"/>
              </a:ext>
            </a:extLst>
          </p:cNvPr>
          <p:cNvSpPr/>
          <p:nvPr/>
        </p:nvSpPr>
        <p:spPr>
          <a:xfrm>
            <a:off x="3328012" y="129289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S3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ular Callout 22">
            <a:extLst>
              <a:ext uri="{FF2B5EF4-FFF2-40B4-BE49-F238E27FC236}">
                <a16:creationId xmlns:a16="http://schemas.microsoft.com/office/drawing/2014/main" id="{9EE1897F-4FE0-4ACD-A35D-2178C5A8F63A}"/>
              </a:ext>
            </a:extLst>
          </p:cNvPr>
          <p:cNvSpPr/>
          <p:nvPr/>
        </p:nvSpPr>
        <p:spPr>
          <a:xfrm>
            <a:off x="3686150" y="1292898"/>
            <a:ext cx="371914" cy="27550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S4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5" name="Straight Connector 18">
            <a:extLst>
              <a:ext uri="{FF2B5EF4-FFF2-40B4-BE49-F238E27FC236}">
                <a16:creationId xmlns:a16="http://schemas.microsoft.com/office/drawing/2014/main" id="{42C31420-5456-6006-C14C-1173584CACCD}"/>
              </a:ext>
            </a:extLst>
          </p:cNvPr>
          <p:cNvCxnSpPr>
            <a:cxnSpLocks/>
          </p:cNvCxnSpPr>
          <p:nvPr/>
        </p:nvCxnSpPr>
        <p:spPr>
          <a:xfrm>
            <a:off x="3326229" y="1412976"/>
            <a:ext cx="3022" cy="413891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26" name="Straight Connector 8">
            <a:extLst>
              <a:ext uri="{FF2B5EF4-FFF2-40B4-BE49-F238E27FC236}">
                <a16:creationId xmlns:a16="http://schemas.microsoft.com/office/drawing/2014/main" id="{51294215-F317-9131-CA0B-DB8CB18A399D}"/>
              </a:ext>
            </a:extLst>
          </p:cNvPr>
          <p:cNvCxnSpPr>
            <a:cxnSpLocks/>
          </p:cNvCxnSpPr>
          <p:nvPr/>
        </p:nvCxnSpPr>
        <p:spPr>
          <a:xfrm>
            <a:off x="4398340" y="1448543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27" name="Straight Connector 8">
            <a:extLst>
              <a:ext uri="{FF2B5EF4-FFF2-40B4-BE49-F238E27FC236}">
                <a16:creationId xmlns:a16="http://schemas.microsoft.com/office/drawing/2014/main" id="{0D869AE0-C379-92A9-605C-A99C9792B508}"/>
              </a:ext>
            </a:extLst>
          </p:cNvPr>
          <p:cNvCxnSpPr>
            <a:cxnSpLocks/>
          </p:cNvCxnSpPr>
          <p:nvPr/>
        </p:nvCxnSpPr>
        <p:spPr>
          <a:xfrm>
            <a:off x="5479576" y="1451799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28" name="Straight Connector 8">
            <a:extLst>
              <a:ext uri="{FF2B5EF4-FFF2-40B4-BE49-F238E27FC236}">
                <a16:creationId xmlns:a16="http://schemas.microsoft.com/office/drawing/2014/main" id="{14AF1537-7129-65C6-0F16-1254BB282DFE}"/>
              </a:ext>
            </a:extLst>
          </p:cNvPr>
          <p:cNvCxnSpPr>
            <a:cxnSpLocks/>
          </p:cNvCxnSpPr>
          <p:nvPr/>
        </p:nvCxnSpPr>
        <p:spPr>
          <a:xfrm>
            <a:off x="4038277" y="1457971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29" name="Straight Connector 8">
            <a:extLst>
              <a:ext uri="{FF2B5EF4-FFF2-40B4-BE49-F238E27FC236}">
                <a16:creationId xmlns:a16="http://schemas.microsoft.com/office/drawing/2014/main" id="{4AA2141E-7CA2-3435-3E3A-93EAA37340D4}"/>
              </a:ext>
            </a:extLst>
          </p:cNvPr>
          <p:cNvCxnSpPr>
            <a:cxnSpLocks/>
          </p:cNvCxnSpPr>
          <p:nvPr/>
        </p:nvCxnSpPr>
        <p:spPr>
          <a:xfrm>
            <a:off x="4766389" y="1453458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31" name="Straight Connector 50">
            <a:extLst>
              <a:ext uri="{FF2B5EF4-FFF2-40B4-BE49-F238E27FC236}">
                <a16:creationId xmlns:a16="http://schemas.microsoft.com/office/drawing/2014/main" id="{E45DDC18-DD3E-AE6D-057E-72405FE19A64}"/>
              </a:ext>
            </a:extLst>
          </p:cNvPr>
          <p:cNvCxnSpPr>
            <a:cxnSpLocks/>
          </p:cNvCxnSpPr>
          <p:nvPr/>
        </p:nvCxnSpPr>
        <p:spPr>
          <a:xfrm>
            <a:off x="4086424" y="3762118"/>
            <a:ext cx="1288584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34" name="TextBox 35">
            <a:extLst>
              <a:ext uri="{FF2B5EF4-FFF2-40B4-BE49-F238E27FC236}">
                <a16:creationId xmlns:a16="http://schemas.microsoft.com/office/drawing/2014/main" id="{E9705065-CD0B-45EC-2FFE-2C8F5BEA9579}"/>
              </a:ext>
            </a:extLst>
          </p:cNvPr>
          <p:cNvSpPr txBox="1"/>
          <p:nvPr/>
        </p:nvSpPr>
        <p:spPr>
          <a:xfrm>
            <a:off x="10752272" y="1676466"/>
            <a:ext cx="11866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TextBox 35">
            <a:extLst>
              <a:ext uri="{FF2B5EF4-FFF2-40B4-BE49-F238E27FC236}">
                <a16:creationId xmlns:a16="http://schemas.microsoft.com/office/drawing/2014/main" id="{5E620557-7D4F-818A-5CC1-93233C4EF91C}"/>
              </a:ext>
            </a:extLst>
          </p:cNvPr>
          <p:cNvSpPr txBox="1"/>
          <p:nvPr/>
        </p:nvSpPr>
        <p:spPr>
          <a:xfrm>
            <a:off x="8075037" y="2523953"/>
            <a:ext cx="2683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Entrega de charla integral todos los lunes</a:t>
            </a:r>
          </a:p>
        </p:txBody>
      </p:sp>
      <p:sp>
        <p:nvSpPr>
          <p:cNvPr id="141" name="TextBox 35">
            <a:extLst>
              <a:ext uri="{FF2B5EF4-FFF2-40B4-BE49-F238E27FC236}">
                <a16:creationId xmlns:a16="http://schemas.microsoft.com/office/drawing/2014/main" id="{60342F35-9DA2-8DC4-6559-0E7FC60946C1}"/>
              </a:ext>
            </a:extLst>
          </p:cNvPr>
          <p:cNvSpPr txBox="1"/>
          <p:nvPr/>
        </p:nvSpPr>
        <p:spPr>
          <a:xfrm>
            <a:off x="8079859" y="3021313"/>
            <a:ext cx="2678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Entrega de tríptico en garitas de acceso a faenas.</a:t>
            </a:r>
          </a:p>
        </p:txBody>
      </p:sp>
      <p:sp>
        <p:nvSpPr>
          <p:cNvPr id="142" name="TextBox 46">
            <a:extLst>
              <a:ext uri="{FF2B5EF4-FFF2-40B4-BE49-F238E27FC236}">
                <a16:creationId xmlns:a16="http://schemas.microsoft.com/office/drawing/2014/main" id="{FF0F4BC8-2817-A676-5087-DBF9847DE7E3}"/>
              </a:ext>
            </a:extLst>
          </p:cNvPr>
          <p:cNvSpPr txBox="1"/>
          <p:nvPr/>
        </p:nvSpPr>
        <p:spPr>
          <a:xfrm>
            <a:off x="470170" y="3592998"/>
            <a:ext cx="2066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Videos buenas prácticas en la conducción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TextBox 35">
            <a:extLst>
              <a:ext uri="{FF2B5EF4-FFF2-40B4-BE49-F238E27FC236}">
                <a16:creationId xmlns:a16="http://schemas.microsoft.com/office/drawing/2014/main" id="{5F0D9AA9-3200-2C87-5BCB-93604F91EBD0}"/>
              </a:ext>
            </a:extLst>
          </p:cNvPr>
          <p:cNvSpPr txBox="1"/>
          <p:nvPr/>
        </p:nvSpPr>
        <p:spPr>
          <a:xfrm>
            <a:off x="8064058" y="3573118"/>
            <a:ext cx="2665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Realizar videos en terreno y entrevista a los trabajadores para la campaña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35">
            <a:extLst>
              <a:ext uri="{FF2B5EF4-FFF2-40B4-BE49-F238E27FC236}">
                <a16:creationId xmlns:a16="http://schemas.microsoft.com/office/drawing/2014/main" id="{C032C991-7EAD-4497-B2C0-28DBFDE74B88}"/>
              </a:ext>
            </a:extLst>
          </p:cNvPr>
          <p:cNvSpPr txBox="1"/>
          <p:nvPr/>
        </p:nvSpPr>
        <p:spPr>
          <a:xfrm>
            <a:off x="10758749" y="2548573"/>
            <a:ext cx="1113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Comisión campaña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TextBox 35">
            <a:extLst>
              <a:ext uri="{FF2B5EF4-FFF2-40B4-BE49-F238E27FC236}">
                <a16:creationId xmlns:a16="http://schemas.microsoft.com/office/drawing/2014/main" id="{9A4D4CAE-B3D7-54D4-0836-C34210F3DCD3}"/>
              </a:ext>
            </a:extLst>
          </p:cNvPr>
          <p:cNvSpPr txBox="1"/>
          <p:nvPr/>
        </p:nvSpPr>
        <p:spPr>
          <a:xfrm>
            <a:off x="10721425" y="2992682"/>
            <a:ext cx="12373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EECC WARNER y EECC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CÍA Seguridad</a:t>
            </a:r>
          </a:p>
        </p:txBody>
      </p:sp>
      <p:sp>
        <p:nvSpPr>
          <p:cNvPr id="146" name="TextBox 35">
            <a:extLst>
              <a:ext uri="{FF2B5EF4-FFF2-40B4-BE49-F238E27FC236}">
                <a16:creationId xmlns:a16="http://schemas.microsoft.com/office/drawing/2014/main" id="{40C10BF4-BD50-0F4D-BEEF-2FDC949B3F1B}"/>
              </a:ext>
            </a:extLst>
          </p:cNvPr>
          <p:cNvSpPr txBox="1"/>
          <p:nvPr/>
        </p:nvSpPr>
        <p:spPr>
          <a:xfrm>
            <a:off x="10751783" y="4049046"/>
            <a:ext cx="11370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Equipos de liderazgo faenas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TextBox 35">
            <a:extLst>
              <a:ext uri="{FF2B5EF4-FFF2-40B4-BE49-F238E27FC236}">
                <a16:creationId xmlns:a16="http://schemas.microsoft.com/office/drawing/2014/main" id="{B03E630A-2D94-D624-736A-169AA77F94E5}"/>
              </a:ext>
            </a:extLst>
          </p:cNvPr>
          <p:cNvSpPr txBox="1"/>
          <p:nvPr/>
        </p:nvSpPr>
        <p:spPr>
          <a:xfrm>
            <a:off x="8101456" y="4128547"/>
            <a:ext cx="260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Realizar caminata de seguridad con lideres de turno. 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Rectangular Callout 20">
            <a:extLst>
              <a:ext uri="{FF2B5EF4-FFF2-40B4-BE49-F238E27FC236}">
                <a16:creationId xmlns:a16="http://schemas.microsoft.com/office/drawing/2014/main" id="{FE93D9E4-B4A0-964D-6637-94E90D637D61}"/>
              </a:ext>
            </a:extLst>
          </p:cNvPr>
          <p:cNvSpPr/>
          <p:nvPr/>
        </p:nvSpPr>
        <p:spPr>
          <a:xfrm>
            <a:off x="5476620" y="872646"/>
            <a:ext cx="1487036" cy="434721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64CC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TextBox 35">
            <a:extLst>
              <a:ext uri="{FF2B5EF4-FFF2-40B4-BE49-F238E27FC236}">
                <a16:creationId xmlns:a16="http://schemas.microsoft.com/office/drawing/2014/main" id="{A1E8F680-C51D-BF34-5CA7-12A68A53189F}"/>
              </a:ext>
            </a:extLst>
          </p:cNvPr>
          <p:cNvSpPr txBox="1"/>
          <p:nvPr/>
        </p:nvSpPr>
        <p:spPr>
          <a:xfrm>
            <a:off x="5635474" y="941829"/>
            <a:ext cx="118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Enero 2025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58" name="Rectangular Callout 22">
            <a:extLst>
              <a:ext uri="{FF2B5EF4-FFF2-40B4-BE49-F238E27FC236}">
                <a16:creationId xmlns:a16="http://schemas.microsoft.com/office/drawing/2014/main" id="{7033261C-54FF-0725-A10D-E41BDBCF9582}"/>
              </a:ext>
            </a:extLst>
          </p:cNvPr>
          <p:cNvSpPr/>
          <p:nvPr/>
        </p:nvSpPr>
        <p:spPr>
          <a:xfrm>
            <a:off x="5499767" y="129600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S1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ectangular Callout 22">
            <a:extLst>
              <a:ext uri="{FF2B5EF4-FFF2-40B4-BE49-F238E27FC236}">
                <a16:creationId xmlns:a16="http://schemas.microsoft.com/office/drawing/2014/main" id="{A1CB12D1-A18E-B7D3-6910-459E827803B5}"/>
              </a:ext>
            </a:extLst>
          </p:cNvPr>
          <p:cNvSpPr/>
          <p:nvPr/>
        </p:nvSpPr>
        <p:spPr>
          <a:xfrm>
            <a:off x="5865337" y="129600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S2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ectangular Callout 22">
            <a:extLst>
              <a:ext uri="{FF2B5EF4-FFF2-40B4-BE49-F238E27FC236}">
                <a16:creationId xmlns:a16="http://schemas.microsoft.com/office/drawing/2014/main" id="{58288E0E-B628-B27D-F4A0-6FF0469EE9E4}"/>
              </a:ext>
            </a:extLst>
          </p:cNvPr>
          <p:cNvSpPr/>
          <p:nvPr/>
        </p:nvSpPr>
        <p:spPr>
          <a:xfrm>
            <a:off x="6223613" y="1296008"/>
            <a:ext cx="371914" cy="27215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S3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ectangular Callout 22">
            <a:extLst>
              <a:ext uri="{FF2B5EF4-FFF2-40B4-BE49-F238E27FC236}">
                <a16:creationId xmlns:a16="http://schemas.microsoft.com/office/drawing/2014/main" id="{22BDA392-DB4C-A405-E5FC-1B60DBB12191}"/>
              </a:ext>
            </a:extLst>
          </p:cNvPr>
          <p:cNvSpPr/>
          <p:nvPr/>
        </p:nvSpPr>
        <p:spPr>
          <a:xfrm>
            <a:off x="6581751" y="1296008"/>
            <a:ext cx="371914" cy="275504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rgbClr val="EAAA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S4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2" name="Straight Connector 18">
            <a:extLst>
              <a:ext uri="{FF2B5EF4-FFF2-40B4-BE49-F238E27FC236}">
                <a16:creationId xmlns:a16="http://schemas.microsoft.com/office/drawing/2014/main" id="{6BDF7FDF-265A-F8B3-6B3B-0E756F07B3B9}"/>
              </a:ext>
            </a:extLst>
          </p:cNvPr>
          <p:cNvCxnSpPr>
            <a:cxnSpLocks/>
          </p:cNvCxnSpPr>
          <p:nvPr/>
        </p:nvCxnSpPr>
        <p:spPr>
          <a:xfrm>
            <a:off x="6221830" y="1434746"/>
            <a:ext cx="3022" cy="413891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63" name="Straight Connector 8">
            <a:extLst>
              <a:ext uri="{FF2B5EF4-FFF2-40B4-BE49-F238E27FC236}">
                <a16:creationId xmlns:a16="http://schemas.microsoft.com/office/drawing/2014/main" id="{49DA21EE-8398-CDED-8229-679AF9FE4985}"/>
              </a:ext>
            </a:extLst>
          </p:cNvPr>
          <p:cNvCxnSpPr>
            <a:cxnSpLocks/>
          </p:cNvCxnSpPr>
          <p:nvPr/>
        </p:nvCxnSpPr>
        <p:spPr>
          <a:xfrm>
            <a:off x="6569985" y="1461080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64" name="Straight Connector 18">
            <a:extLst>
              <a:ext uri="{FF2B5EF4-FFF2-40B4-BE49-F238E27FC236}">
                <a16:creationId xmlns:a16="http://schemas.microsoft.com/office/drawing/2014/main" id="{C35E13A4-5B9E-2C40-0434-13BA06305FCE}"/>
              </a:ext>
            </a:extLst>
          </p:cNvPr>
          <p:cNvCxnSpPr>
            <a:cxnSpLocks/>
          </p:cNvCxnSpPr>
          <p:nvPr/>
        </p:nvCxnSpPr>
        <p:spPr>
          <a:xfrm>
            <a:off x="5870377" y="1428523"/>
            <a:ext cx="3022" cy="413891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65" name="Straight Connector 8">
            <a:extLst>
              <a:ext uri="{FF2B5EF4-FFF2-40B4-BE49-F238E27FC236}">
                <a16:creationId xmlns:a16="http://schemas.microsoft.com/office/drawing/2014/main" id="{33A8D9BF-DB03-C193-E134-51F0C0471612}"/>
              </a:ext>
            </a:extLst>
          </p:cNvPr>
          <p:cNvCxnSpPr>
            <a:cxnSpLocks/>
          </p:cNvCxnSpPr>
          <p:nvPr/>
        </p:nvCxnSpPr>
        <p:spPr>
          <a:xfrm>
            <a:off x="6946319" y="1445529"/>
            <a:ext cx="0" cy="4096786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67" name="Straight Connector 18">
            <a:extLst>
              <a:ext uri="{FF2B5EF4-FFF2-40B4-BE49-F238E27FC236}">
                <a16:creationId xmlns:a16="http://schemas.microsoft.com/office/drawing/2014/main" id="{E4567255-808E-2362-7491-51FFCB4D9A58}"/>
              </a:ext>
            </a:extLst>
          </p:cNvPr>
          <p:cNvCxnSpPr>
            <a:cxnSpLocks/>
          </p:cNvCxnSpPr>
          <p:nvPr/>
        </p:nvCxnSpPr>
        <p:spPr>
          <a:xfrm>
            <a:off x="2974775" y="1425414"/>
            <a:ext cx="3022" cy="4138914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sp>
        <p:nvSpPr>
          <p:cNvPr id="98" name="TextBox 33">
            <a:extLst>
              <a:ext uri="{FF2B5EF4-FFF2-40B4-BE49-F238E27FC236}">
                <a16:creationId xmlns:a16="http://schemas.microsoft.com/office/drawing/2014/main" id="{2097A9F8-E909-723E-F5AE-927E036110E0}"/>
              </a:ext>
            </a:extLst>
          </p:cNvPr>
          <p:cNvSpPr txBox="1"/>
          <p:nvPr/>
        </p:nvSpPr>
        <p:spPr>
          <a:xfrm>
            <a:off x="517917" y="1057129"/>
            <a:ext cx="204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Actividades</a:t>
            </a:r>
            <a:endParaRPr kumimoji="0" lang="id-ID" sz="1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68" name="Straight Connector 4">
            <a:extLst>
              <a:ext uri="{FF2B5EF4-FFF2-40B4-BE49-F238E27FC236}">
                <a16:creationId xmlns:a16="http://schemas.microsoft.com/office/drawing/2014/main" id="{2B6C8E4D-F925-A604-3A60-F2831CD92F0F}"/>
              </a:ext>
            </a:extLst>
          </p:cNvPr>
          <p:cNvCxnSpPr>
            <a:cxnSpLocks/>
          </p:cNvCxnSpPr>
          <p:nvPr/>
        </p:nvCxnSpPr>
        <p:spPr>
          <a:xfrm>
            <a:off x="452346" y="2989947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69" name="Straight Connector 4">
            <a:extLst>
              <a:ext uri="{FF2B5EF4-FFF2-40B4-BE49-F238E27FC236}">
                <a16:creationId xmlns:a16="http://schemas.microsoft.com/office/drawing/2014/main" id="{8077C95D-5A4F-0C96-4315-2947E22D242C}"/>
              </a:ext>
            </a:extLst>
          </p:cNvPr>
          <p:cNvCxnSpPr>
            <a:cxnSpLocks/>
          </p:cNvCxnSpPr>
          <p:nvPr/>
        </p:nvCxnSpPr>
        <p:spPr>
          <a:xfrm>
            <a:off x="436797" y="3534232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70" name="Straight Connector 4">
            <a:extLst>
              <a:ext uri="{FF2B5EF4-FFF2-40B4-BE49-F238E27FC236}">
                <a16:creationId xmlns:a16="http://schemas.microsoft.com/office/drawing/2014/main" id="{098C3FB3-54B5-569D-C45D-10F54C109385}"/>
              </a:ext>
            </a:extLst>
          </p:cNvPr>
          <p:cNvCxnSpPr>
            <a:cxnSpLocks/>
          </p:cNvCxnSpPr>
          <p:nvPr/>
        </p:nvCxnSpPr>
        <p:spPr>
          <a:xfrm>
            <a:off x="439905" y="4069191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71" name="Straight Connector 4">
            <a:extLst>
              <a:ext uri="{FF2B5EF4-FFF2-40B4-BE49-F238E27FC236}">
                <a16:creationId xmlns:a16="http://schemas.microsoft.com/office/drawing/2014/main" id="{FEE111B6-79E2-6CEC-C741-B972F2D580EA}"/>
              </a:ext>
            </a:extLst>
          </p:cNvPr>
          <p:cNvCxnSpPr>
            <a:cxnSpLocks/>
          </p:cNvCxnSpPr>
          <p:nvPr/>
        </p:nvCxnSpPr>
        <p:spPr>
          <a:xfrm>
            <a:off x="452345" y="4594815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72" name="Straight Connector 4">
            <a:extLst>
              <a:ext uri="{FF2B5EF4-FFF2-40B4-BE49-F238E27FC236}">
                <a16:creationId xmlns:a16="http://schemas.microsoft.com/office/drawing/2014/main" id="{601F8A3F-AD83-F9F3-360A-EE7E2FB357D4}"/>
              </a:ext>
            </a:extLst>
          </p:cNvPr>
          <p:cNvCxnSpPr>
            <a:cxnSpLocks/>
          </p:cNvCxnSpPr>
          <p:nvPr/>
        </p:nvCxnSpPr>
        <p:spPr>
          <a:xfrm>
            <a:off x="443014" y="5546541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cxnSp>
        <p:nvCxnSpPr>
          <p:cNvPr id="177" name="Straight Connector 3">
            <a:extLst>
              <a:ext uri="{FF2B5EF4-FFF2-40B4-BE49-F238E27FC236}">
                <a16:creationId xmlns:a16="http://schemas.microsoft.com/office/drawing/2014/main" id="{CBA9B9D5-A315-A0B2-92D9-E98A722750F3}"/>
              </a:ext>
            </a:extLst>
          </p:cNvPr>
          <p:cNvCxnSpPr>
            <a:cxnSpLocks/>
          </p:cNvCxnSpPr>
          <p:nvPr/>
        </p:nvCxnSpPr>
        <p:spPr>
          <a:xfrm flipH="1">
            <a:off x="8064058" y="1146969"/>
            <a:ext cx="15802" cy="4406388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sp>
        <p:nvSpPr>
          <p:cNvPr id="178" name="Rectangular Callout 24">
            <a:extLst>
              <a:ext uri="{FF2B5EF4-FFF2-40B4-BE49-F238E27FC236}">
                <a16:creationId xmlns:a16="http://schemas.microsoft.com/office/drawing/2014/main" id="{3CFC10B0-B68D-1B04-C041-5340166FBA9B}"/>
              </a:ext>
            </a:extLst>
          </p:cNvPr>
          <p:cNvSpPr/>
          <p:nvPr/>
        </p:nvSpPr>
        <p:spPr>
          <a:xfrm>
            <a:off x="6943547" y="896770"/>
            <a:ext cx="1152773" cy="654129"/>
          </a:xfrm>
          <a:prstGeom prst="wedgeRectCallout">
            <a:avLst>
              <a:gd name="adj1" fmla="val 21352"/>
              <a:gd name="adj2" fmla="val 66204"/>
            </a:avLst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Frecuencia</a:t>
            </a:r>
            <a:endParaRPr kumimoji="0" lang="id-ID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TextBox 35">
            <a:extLst>
              <a:ext uri="{FF2B5EF4-FFF2-40B4-BE49-F238E27FC236}">
                <a16:creationId xmlns:a16="http://schemas.microsoft.com/office/drawing/2014/main" id="{C76164A6-851B-05CA-F2E9-CA70F7E55350}"/>
              </a:ext>
            </a:extLst>
          </p:cNvPr>
          <p:cNvSpPr txBox="1"/>
          <p:nvPr/>
        </p:nvSpPr>
        <p:spPr>
          <a:xfrm>
            <a:off x="6950746" y="2610480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1" name="TextBox 35">
            <a:extLst>
              <a:ext uri="{FF2B5EF4-FFF2-40B4-BE49-F238E27FC236}">
                <a16:creationId xmlns:a16="http://schemas.microsoft.com/office/drawing/2014/main" id="{67684E59-CB88-765B-DAC3-6882F6BD3ACB}"/>
              </a:ext>
            </a:extLst>
          </p:cNvPr>
          <p:cNvSpPr txBox="1"/>
          <p:nvPr/>
        </p:nvSpPr>
        <p:spPr>
          <a:xfrm>
            <a:off x="6944523" y="3145437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" name="TextBox 35">
            <a:extLst>
              <a:ext uri="{FF2B5EF4-FFF2-40B4-BE49-F238E27FC236}">
                <a16:creationId xmlns:a16="http://schemas.microsoft.com/office/drawing/2014/main" id="{B940BE86-2454-7A64-832C-9B485E6C9EDF}"/>
              </a:ext>
            </a:extLst>
          </p:cNvPr>
          <p:cNvSpPr txBox="1"/>
          <p:nvPr/>
        </p:nvSpPr>
        <p:spPr>
          <a:xfrm>
            <a:off x="6947631" y="3699055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Mensual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" name="TextBox 35">
            <a:extLst>
              <a:ext uri="{FF2B5EF4-FFF2-40B4-BE49-F238E27FC236}">
                <a16:creationId xmlns:a16="http://schemas.microsoft.com/office/drawing/2014/main" id="{29287905-C867-C750-6893-DB703D84F8AB}"/>
              </a:ext>
            </a:extLst>
          </p:cNvPr>
          <p:cNvSpPr txBox="1"/>
          <p:nvPr/>
        </p:nvSpPr>
        <p:spPr>
          <a:xfrm>
            <a:off x="6941410" y="4224677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Bisemanal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5" name="Straight Connector 50">
            <a:extLst>
              <a:ext uri="{FF2B5EF4-FFF2-40B4-BE49-F238E27FC236}">
                <a16:creationId xmlns:a16="http://schemas.microsoft.com/office/drawing/2014/main" id="{1320947D-5430-F040-C978-CAC8BC98376D}"/>
              </a:ext>
            </a:extLst>
          </p:cNvPr>
          <p:cNvCxnSpPr>
            <a:cxnSpLocks/>
          </p:cNvCxnSpPr>
          <p:nvPr/>
        </p:nvCxnSpPr>
        <p:spPr>
          <a:xfrm>
            <a:off x="4070655" y="4323703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86" name="Straight Connector 50">
            <a:extLst>
              <a:ext uri="{FF2B5EF4-FFF2-40B4-BE49-F238E27FC236}">
                <a16:creationId xmlns:a16="http://schemas.microsoft.com/office/drawing/2014/main" id="{74C7DA34-9D9E-9B6E-F492-1A38967B3AC2}"/>
              </a:ext>
            </a:extLst>
          </p:cNvPr>
          <p:cNvCxnSpPr>
            <a:cxnSpLocks/>
          </p:cNvCxnSpPr>
          <p:nvPr/>
        </p:nvCxnSpPr>
        <p:spPr>
          <a:xfrm>
            <a:off x="4782892" y="4326811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87" name="Straight Connector 50">
            <a:extLst>
              <a:ext uri="{FF2B5EF4-FFF2-40B4-BE49-F238E27FC236}">
                <a16:creationId xmlns:a16="http://schemas.microsoft.com/office/drawing/2014/main" id="{288A579D-FEB5-C16C-021D-A160311A81D9}"/>
              </a:ext>
            </a:extLst>
          </p:cNvPr>
          <p:cNvCxnSpPr>
            <a:cxnSpLocks/>
          </p:cNvCxnSpPr>
          <p:nvPr/>
        </p:nvCxnSpPr>
        <p:spPr>
          <a:xfrm>
            <a:off x="5513792" y="4339251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88" name="Straight Connector 50">
            <a:extLst>
              <a:ext uri="{FF2B5EF4-FFF2-40B4-BE49-F238E27FC236}">
                <a16:creationId xmlns:a16="http://schemas.microsoft.com/office/drawing/2014/main" id="{676AC26F-D0F5-4340-C7FF-2B38E0767F75}"/>
              </a:ext>
            </a:extLst>
          </p:cNvPr>
          <p:cNvCxnSpPr>
            <a:cxnSpLocks/>
          </p:cNvCxnSpPr>
          <p:nvPr/>
        </p:nvCxnSpPr>
        <p:spPr>
          <a:xfrm>
            <a:off x="6254023" y="4351691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A99B5646-50DE-DB8C-43B8-58AEC47DAA56}"/>
              </a:ext>
            </a:extLst>
          </p:cNvPr>
          <p:cNvCxnSpPr/>
          <p:nvPr/>
        </p:nvCxnSpPr>
        <p:spPr>
          <a:xfrm>
            <a:off x="439905" y="877079"/>
            <a:ext cx="1142996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50">
            <a:extLst>
              <a:ext uri="{FF2B5EF4-FFF2-40B4-BE49-F238E27FC236}">
                <a16:creationId xmlns:a16="http://schemas.microsoft.com/office/drawing/2014/main" id="{46EBD885-C1E6-869F-EB84-7284A58447DE}"/>
              </a:ext>
            </a:extLst>
          </p:cNvPr>
          <p:cNvCxnSpPr>
            <a:cxnSpLocks/>
          </p:cNvCxnSpPr>
          <p:nvPr/>
        </p:nvCxnSpPr>
        <p:spPr>
          <a:xfrm>
            <a:off x="4038277" y="4812002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93" name="Straight Connector 50">
            <a:extLst>
              <a:ext uri="{FF2B5EF4-FFF2-40B4-BE49-F238E27FC236}">
                <a16:creationId xmlns:a16="http://schemas.microsoft.com/office/drawing/2014/main" id="{B64933AC-A192-10D1-D04D-EC3A980C4B05}"/>
              </a:ext>
            </a:extLst>
          </p:cNvPr>
          <p:cNvCxnSpPr>
            <a:cxnSpLocks/>
          </p:cNvCxnSpPr>
          <p:nvPr/>
        </p:nvCxnSpPr>
        <p:spPr>
          <a:xfrm>
            <a:off x="5479576" y="4812002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194" name="Straight Connector 50">
            <a:extLst>
              <a:ext uri="{FF2B5EF4-FFF2-40B4-BE49-F238E27FC236}">
                <a16:creationId xmlns:a16="http://schemas.microsoft.com/office/drawing/2014/main" id="{99154218-5F07-FEF5-26F4-6AC35F7881CB}"/>
              </a:ext>
            </a:extLst>
          </p:cNvPr>
          <p:cNvCxnSpPr>
            <a:cxnSpLocks/>
          </p:cNvCxnSpPr>
          <p:nvPr/>
        </p:nvCxnSpPr>
        <p:spPr>
          <a:xfrm>
            <a:off x="6605473" y="4824442"/>
            <a:ext cx="249833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195" name="TextBox 35">
            <a:extLst>
              <a:ext uri="{FF2B5EF4-FFF2-40B4-BE49-F238E27FC236}">
                <a16:creationId xmlns:a16="http://schemas.microsoft.com/office/drawing/2014/main" id="{8AF54672-AD1D-D280-A9D5-12174D77A50B}"/>
              </a:ext>
            </a:extLst>
          </p:cNvPr>
          <p:cNvSpPr txBox="1"/>
          <p:nvPr/>
        </p:nvSpPr>
        <p:spPr>
          <a:xfrm>
            <a:off x="6932078" y="4663220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Mensual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TextBox 35">
            <a:extLst>
              <a:ext uri="{FF2B5EF4-FFF2-40B4-BE49-F238E27FC236}">
                <a16:creationId xmlns:a16="http://schemas.microsoft.com/office/drawing/2014/main" id="{5D4B4E05-DE30-8A34-52EB-940EBAAF37A6}"/>
              </a:ext>
            </a:extLst>
          </p:cNvPr>
          <p:cNvSpPr txBox="1"/>
          <p:nvPr/>
        </p:nvSpPr>
        <p:spPr>
          <a:xfrm>
            <a:off x="8104567" y="4682162"/>
            <a:ext cx="2609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Premiación por Superintendencia.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7" name="Straight Connector 4">
            <a:extLst>
              <a:ext uri="{FF2B5EF4-FFF2-40B4-BE49-F238E27FC236}">
                <a16:creationId xmlns:a16="http://schemas.microsoft.com/office/drawing/2014/main" id="{16A9CF38-1001-4447-A9DE-ADF1AD8A5867}"/>
              </a:ext>
            </a:extLst>
          </p:cNvPr>
          <p:cNvCxnSpPr>
            <a:cxnSpLocks/>
          </p:cNvCxnSpPr>
          <p:nvPr/>
        </p:nvCxnSpPr>
        <p:spPr>
          <a:xfrm>
            <a:off x="446127" y="5027131"/>
            <a:ext cx="11417523" cy="3247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</a:ln>
          <a:effectLst/>
        </p:spPr>
      </p:cxnSp>
      <p:sp>
        <p:nvSpPr>
          <p:cNvPr id="198" name="TextBox 46">
            <a:extLst>
              <a:ext uri="{FF2B5EF4-FFF2-40B4-BE49-F238E27FC236}">
                <a16:creationId xmlns:a16="http://schemas.microsoft.com/office/drawing/2014/main" id="{28D0E894-7CDB-84D0-2626-8044D44D0B18}"/>
              </a:ext>
            </a:extLst>
          </p:cNvPr>
          <p:cNvSpPr txBox="1"/>
          <p:nvPr/>
        </p:nvSpPr>
        <p:spPr>
          <a:xfrm>
            <a:off x="457972" y="5085817"/>
            <a:ext cx="2082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Concurso elaboración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sticker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whatsapp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9" name="Straight Connector 50">
            <a:extLst>
              <a:ext uri="{FF2B5EF4-FFF2-40B4-BE49-F238E27FC236}">
                <a16:creationId xmlns:a16="http://schemas.microsoft.com/office/drawing/2014/main" id="{E1BA07B3-92CA-9D98-C628-6410E7A68146}"/>
              </a:ext>
            </a:extLst>
          </p:cNvPr>
          <p:cNvCxnSpPr>
            <a:cxnSpLocks/>
          </p:cNvCxnSpPr>
          <p:nvPr/>
        </p:nvCxnSpPr>
        <p:spPr>
          <a:xfrm>
            <a:off x="4419264" y="5312742"/>
            <a:ext cx="2426096" cy="0"/>
          </a:xfrm>
          <a:prstGeom prst="line">
            <a:avLst/>
          </a:prstGeom>
          <a:noFill/>
          <a:ln w="38100" cap="flat" cmpd="sng" algn="ctr">
            <a:solidFill>
              <a:srgbClr val="E6540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200" name="TextBox 35">
            <a:extLst>
              <a:ext uri="{FF2B5EF4-FFF2-40B4-BE49-F238E27FC236}">
                <a16:creationId xmlns:a16="http://schemas.microsoft.com/office/drawing/2014/main" id="{DE678F2B-F5C8-04A9-1F19-49A150940BEF}"/>
              </a:ext>
            </a:extLst>
          </p:cNvPr>
          <p:cNvSpPr txBox="1"/>
          <p:nvPr/>
        </p:nvSpPr>
        <p:spPr>
          <a:xfrm>
            <a:off x="10745560" y="3613618"/>
            <a:ext cx="1137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Prevención de riesgos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" name="TextBox 35">
            <a:extLst>
              <a:ext uri="{FF2B5EF4-FFF2-40B4-BE49-F238E27FC236}">
                <a16:creationId xmlns:a16="http://schemas.microsoft.com/office/drawing/2014/main" id="{77CD689B-D8B8-044C-8D98-6BCEC9FB3B59}"/>
              </a:ext>
            </a:extLst>
          </p:cNvPr>
          <p:cNvSpPr txBox="1"/>
          <p:nvPr/>
        </p:nvSpPr>
        <p:spPr>
          <a:xfrm>
            <a:off x="10758003" y="4699081"/>
            <a:ext cx="1137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Superintendentes</a:t>
            </a: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" name="TextBox 35">
            <a:extLst>
              <a:ext uri="{FF2B5EF4-FFF2-40B4-BE49-F238E27FC236}">
                <a16:creationId xmlns:a16="http://schemas.microsoft.com/office/drawing/2014/main" id="{1B13E594-4E97-694F-A944-3A2CFBE141DA}"/>
              </a:ext>
            </a:extLst>
          </p:cNvPr>
          <p:cNvSpPr txBox="1"/>
          <p:nvPr/>
        </p:nvSpPr>
        <p:spPr>
          <a:xfrm>
            <a:off x="10727388" y="5029264"/>
            <a:ext cx="11866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  <a:endParaRPr kumimoji="0" lang="id-ID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" name="TextBox 35">
            <a:extLst>
              <a:ext uri="{FF2B5EF4-FFF2-40B4-BE49-F238E27FC236}">
                <a16:creationId xmlns:a16="http://schemas.microsoft.com/office/drawing/2014/main" id="{EC452BFE-86C3-76EF-E323-CCA4A9F752EA}"/>
              </a:ext>
            </a:extLst>
          </p:cNvPr>
          <p:cNvSpPr txBox="1"/>
          <p:nvPr/>
        </p:nvSpPr>
        <p:spPr>
          <a:xfrm>
            <a:off x="6944518" y="5170182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Mensual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TextBox 35">
            <a:extLst>
              <a:ext uri="{FF2B5EF4-FFF2-40B4-BE49-F238E27FC236}">
                <a16:creationId xmlns:a16="http://schemas.microsoft.com/office/drawing/2014/main" id="{C246366A-7441-3E22-32CF-663394AB9EDB}"/>
              </a:ext>
            </a:extLst>
          </p:cNvPr>
          <p:cNvSpPr txBox="1"/>
          <p:nvPr/>
        </p:nvSpPr>
        <p:spPr>
          <a:xfrm>
            <a:off x="6938298" y="1842262"/>
            <a:ext cx="1137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Mensual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TextBox 35">
            <a:extLst>
              <a:ext uri="{FF2B5EF4-FFF2-40B4-BE49-F238E27FC236}">
                <a16:creationId xmlns:a16="http://schemas.microsoft.com/office/drawing/2014/main" id="{55FAE269-DA88-C0DE-B1E5-A626F21FABB0}"/>
              </a:ext>
            </a:extLst>
          </p:cNvPr>
          <p:cNvSpPr txBox="1"/>
          <p:nvPr/>
        </p:nvSpPr>
        <p:spPr>
          <a:xfrm>
            <a:off x="8107678" y="5114480"/>
            <a:ext cx="260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Premiación Gerencia Operaciones, Sub Gerencia y comisión campaña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6CD25049-77A8-60D9-9EE5-35EB791FE295}"/>
              </a:ext>
            </a:extLst>
          </p:cNvPr>
          <p:cNvSpPr txBox="1"/>
          <p:nvPr/>
        </p:nvSpPr>
        <p:spPr>
          <a:xfrm>
            <a:off x="568229" y="48230"/>
            <a:ext cx="8920282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Carta Gantt campaña “Conduce seguro, tú vida primero”.</a:t>
            </a:r>
          </a:p>
        </p:txBody>
      </p:sp>
    </p:spTree>
    <p:extLst>
      <p:ext uri="{BB962C8B-B14F-4D97-AF65-F5344CB8AC3E}">
        <p14:creationId xmlns:p14="http://schemas.microsoft.com/office/powerpoint/2010/main" val="10260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ADC9E-A315-B20D-5F5F-BECA7C60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2562A25-F71D-E90C-60E9-44C907ADF7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80" y="769969"/>
            <a:ext cx="3417711" cy="256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Freeform 5">
            <a:extLst>
              <a:ext uri="{FF2B5EF4-FFF2-40B4-BE49-F238E27FC236}">
                <a16:creationId xmlns:a16="http://schemas.microsoft.com/office/drawing/2014/main" id="{5A9198C6-9683-8C09-40B5-D969106AAC72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94F7E8FD-ADF9-FBBE-71FF-8A8D1990754A}"/>
              </a:ext>
            </a:extLst>
          </p:cNvPr>
          <p:cNvSpPr txBox="1"/>
          <p:nvPr/>
        </p:nvSpPr>
        <p:spPr>
          <a:xfrm>
            <a:off x="578033" y="66082"/>
            <a:ext cx="5737710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 Qué resultados queremos lograr?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CD9AF35-F1CC-6F52-47DA-616FACE3ED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91" t="26577" r="41022" b="16053"/>
          <a:stretch/>
        </p:blipFill>
        <p:spPr>
          <a:xfrm>
            <a:off x="3317266" y="639171"/>
            <a:ext cx="2851265" cy="371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7C4BD7B-1F31-644D-D6B3-9F8F89F685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91" t="27091" r="40955" b="15796"/>
          <a:stretch/>
        </p:blipFill>
        <p:spPr>
          <a:xfrm>
            <a:off x="4968165" y="703926"/>
            <a:ext cx="2919778" cy="349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79540B-8478-429D-0EC1-5296F862F4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23" y="927932"/>
            <a:ext cx="3289784" cy="429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5F797EC-D03F-BB56-CE6E-D6B6856A78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23" t="55327" r="28682" b="18748"/>
          <a:stretch/>
        </p:blipFill>
        <p:spPr>
          <a:xfrm>
            <a:off x="157941" y="3649133"/>
            <a:ext cx="3145618" cy="253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F9DA58-AC3B-9421-E404-72BFFAA8A6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57" y="1058054"/>
            <a:ext cx="3369093" cy="439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C4AD32-18DA-14AE-7C97-7B3BF0FE6F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360" y="674639"/>
            <a:ext cx="2643332" cy="352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F2CA99-4D4F-D0D0-B9D7-7E9AD0FBF28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770" y="3333253"/>
            <a:ext cx="3963344" cy="282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B8DDFE-33A1-98B1-6DAF-4192D744BE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082" y="1279919"/>
            <a:ext cx="3639136" cy="48333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F1BF38-C01B-EBE9-85F4-277EC7AE609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243" y="1454440"/>
            <a:ext cx="3669754" cy="50063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ED90CA-1070-6988-1A39-8BDA1E88ABA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871" y="1632693"/>
            <a:ext cx="3824431" cy="500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ADC9E-A315-B20D-5F5F-BECA7C60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5A9198C6-9683-8C09-40B5-D969106AAC72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94F7E8FD-ADF9-FBBE-71FF-8A8D1990754A}"/>
              </a:ext>
            </a:extLst>
          </p:cNvPr>
          <p:cNvSpPr txBox="1"/>
          <p:nvPr/>
        </p:nvSpPr>
        <p:spPr>
          <a:xfrm>
            <a:off x="578033" y="66082"/>
            <a:ext cx="5737710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 Qué resultados queremos lograr?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E5375C-8DF9-0FB0-972D-2D06CBF62C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15" y="868069"/>
            <a:ext cx="3695233" cy="24654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FE0D39-D415-0954-A164-9340D606EA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462" y="3543449"/>
            <a:ext cx="3695233" cy="24654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CED296-4E84-9244-2621-3885E5D3C4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383" y="868069"/>
            <a:ext cx="3695233" cy="24654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07A87E6-62DC-C35C-81BA-9BD58CEC78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651" y="3543448"/>
            <a:ext cx="3695233" cy="24654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316484A-DBCF-BA10-D1C0-D2BE6D8E20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65" y="868069"/>
            <a:ext cx="3695233" cy="24654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52D1A70-CA85-75E9-D944-23C246A8C4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99" y="3543448"/>
            <a:ext cx="3695234" cy="24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ADC9E-A315-B20D-5F5F-BECA7C60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5A9198C6-9683-8C09-40B5-D969106AAC72}"/>
              </a:ext>
            </a:extLst>
          </p:cNvPr>
          <p:cNvSpPr>
            <a:spLocks/>
          </p:cNvSpPr>
          <p:nvPr/>
        </p:nvSpPr>
        <p:spPr bwMode="auto">
          <a:xfrm>
            <a:off x="-27666" y="3189878"/>
            <a:ext cx="3145620" cy="1213879"/>
          </a:xfrm>
          <a:custGeom>
            <a:avLst/>
            <a:gdLst>
              <a:gd name="T0" fmla="*/ 820 w 986"/>
              <a:gd name="T1" fmla="*/ 0 h 331"/>
              <a:gd name="T2" fmla="*/ 789 w 986"/>
              <a:gd name="T3" fmla="*/ 3 h 331"/>
              <a:gd name="T4" fmla="*/ 0 w 986"/>
              <a:gd name="T5" fmla="*/ 3 h 331"/>
              <a:gd name="T6" fmla="*/ 0 w 986"/>
              <a:gd name="T7" fmla="*/ 20 h 331"/>
              <a:gd name="T8" fmla="*/ 801 w 986"/>
              <a:gd name="T9" fmla="*/ 18 h 331"/>
              <a:gd name="T10" fmla="*/ 963 w 986"/>
              <a:gd name="T11" fmla="*/ 164 h 331"/>
              <a:gd name="T12" fmla="*/ 801 w 986"/>
              <a:gd name="T13" fmla="*/ 310 h 331"/>
              <a:gd name="T14" fmla="*/ 0 w 986"/>
              <a:gd name="T15" fmla="*/ 308 h 331"/>
              <a:gd name="T16" fmla="*/ 0 w 986"/>
              <a:gd name="T17" fmla="*/ 328 h 331"/>
              <a:gd name="T18" fmla="*/ 789 w 986"/>
              <a:gd name="T19" fmla="*/ 328 h 331"/>
              <a:gd name="T20" fmla="*/ 820 w 986"/>
              <a:gd name="T21" fmla="*/ 331 h 331"/>
              <a:gd name="T22" fmla="*/ 986 w 986"/>
              <a:gd name="T23" fmla="*/ 165 h 331"/>
              <a:gd name="T24" fmla="*/ 820 w 986"/>
              <a:gd name="T2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6" h="331">
                <a:moveTo>
                  <a:pt x="820" y="0"/>
                </a:moveTo>
                <a:cubicBezTo>
                  <a:pt x="810" y="0"/>
                  <a:pt x="799" y="1"/>
                  <a:pt x="789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791" y="18"/>
                  <a:pt x="801" y="18"/>
                </a:cubicBezTo>
                <a:cubicBezTo>
                  <a:pt x="891" y="18"/>
                  <a:pt x="963" y="83"/>
                  <a:pt x="963" y="164"/>
                </a:cubicBezTo>
                <a:cubicBezTo>
                  <a:pt x="963" y="245"/>
                  <a:pt x="891" y="310"/>
                  <a:pt x="801" y="310"/>
                </a:cubicBezTo>
                <a:cubicBezTo>
                  <a:pt x="791" y="310"/>
                  <a:pt x="0" y="308"/>
                  <a:pt x="0" y="308"/>
                </a:cubicBezTo>
                <a:cubicBezTo>
                  <a:pt x="0" y="328"/>
                  <a:pt x="0" y="328"/>
                  <a:pt x="0" y="328"/>
                </a:cubicBezTo>
                <a:cubicBezTo>
                  <a:pt x="789" y="328"/>
                  <a:pt x="789" y="328"/>
                  <a:pt x="789" y="328"/>
                </a:cubicBezTo>
                <a:cubicBezTo>
                  <a:pt x="799" y="330"/>
                  <a:pt x="810" y="331"/>
                  <a:pt x="820" y="331"/>
                </a:cubicBezTo>
                <a:cubicBezTo>
                  <a:pt x="912" y="331"/>
                  <a:pt x="986" y="257"/>
                  <a:pt x="986" y="165"/>
                </a:cubicBezTo>
                <a:cubicBezTo>
                  <a:pt x="986" y="74"/>
                  <a:pt x="912" y="0"/>
                  <a:pt x="82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94F7E8FD-ADF9-FBBE-71FF-8A8D1990754A}"/>
              </a:ext>
            </a:extLst>
          </p:cNvPr>
          <p:cNvSpPr txBox="1"/>
          <p:nvPr/>
        </p:nvSpPr>
        <p:spPr>
          <a:xfrm>
            <a:off x="578033" y="66082"/>
            <a:ext cx="5737710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 Qué resultados queremos lograr?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82C897-EF0B-03A7-2190-90E5B0FC8A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5" t="32745" r="40278" b="31177"/>
          <a:stretch/>
        </p:blipFill>
        <p:spPr>
          <a:xfrm>
            <a:off x="143932" y="826476"/>
            <a:ext cx="2558925" cy="23051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5B294A-8556-FDDF-67DB-2591C0875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72" t="37654" r="37408" b="35786"/>
          <a:stretch/>
        </p:blipFill>
        <p:spPr>
          <a:xfrm>
            <a:off x="9457267" y="724875"/>
            <a:ext cx="2441576" cy="22469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73F1E9E-1B06-46C7-972D-2CAD8A0023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81" t="34575" r="42291" b="36405"/>
          <a:stretch/>
        </p:blipFill>
        <p:spPr>
          <a:xfrm>
            <a:off x="3738004" y="3368812"/>
            <a:ext cx="2318687" cy="25081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54407D6-619A-C0D2-E0D8-C5F928189B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25" t="32091" r="41181" b="37713"/>
          <a:stretch/>
        </p:blipFill>
        <p:spPr>
          <a:xfrm>
            <a:off x="6661679" y="724876"/>
            <a:ext cx="2441575" cy="22469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B66E47B-5D5E-6940-80B9-EA935DB5A4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799" t="35802" r="35309" b="34321"/>
          <a:stretch/>
        </p:blipFill>
        <p:spPr>
          <a:xfrm>
            <a:off x="9578312" y="3368811"/>
            <a:ext cx="2469756" cy="26246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DC2540-49B7-A493-268A-FFCCCA81E5C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58" t="30392" r="39514" b="40458"/>
          <a:stretch/>
        </p:blipFill>
        <p:spPr>
          <a:xfrm>
            <a:off x="3287579" y="828107"/>
            <a:ext cx="2769112" cy="236177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B308C47-E5AD-9EED-B509-150E139813D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0" t="28955" r="38680" b="40849"/>
          <a:stretch/>
        </p:blipFill>
        <p:spPr>
          <a:xfrm>
            <a:off x="143932" y="3368811"/>
            <a:ext cx="3507121" cy="250818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8A57B84-2C47-DE67-80C1-BB51DBAE51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6388" t="31482" r="27438" b="40686"/>
          <a:stretch/>
        </p:blipFill>
        <p:spPr>
          <a:xfrm>
            <a:off x="6231466" y="3368811"/>
            <a:ext cx="3225801" cy="25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7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>
            <a:extLst>
              <a:ext uri="{FF2B5EF4-FFF2-40B4-BE49-F238E27FC236}">
                <a16:creationId xmlns:a16="http://schemas.microsoft.com/office/drawing/2014/main" id="{7D389E37-4F15-92EA-6F78-55B845B0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065713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Departamento de Prevención de Riesgos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Enero 2025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03F5D948-4CC9-0437-1727-6845386F8D74}"/>
              </a:ext>
            </a:extLst>
          </p:cNvPr>
          <p:cNvSpPr/>
          <p:nvPr/>
        </p:nvSpPr>
        <p:spPr>
          <a:xfrm>
            <a:off x="2540000" y="1714500"/>
            <a:ext cx="7200900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8.- Actividades relevantes</a:t>
            </a:r>
          </a:p>
        </p:txBody>
      </p:sp>
      <p:pic>
        <p:nvPicPr>
          <p:cNvPr id="7" name="don min-con eps.png" descr="don min-con eps.png">
            <a:extLst>
              <a:ext uri="{FF2B5EF4-FFF2-40B4-BE49-F238E27FC236}">
                <a16:creationId xmlns:a16="http://schemas.microsoft.com/office/drawing/2014/main" id="{8D7899D8-7C2B-4788-BBEA-A49125EA55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24" y="1646416"/>
            <a:ext cx="1657350" cy="3776663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73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">
            <a:extLst>
              <a:ext uri="{FF2B5EF4-FFF2-40B4-BE49-F238E27FC236}">
                <a16:creationId xmlns:a16="http://schemas.microsoft.com/office/drawing/2014/main" id="{4F8F2A74-1F20-B688-4BAF-D753A590B099}"/>
              </a:ext>
            </a:extLst>
          </p:cNvPr>
          <p:cNvSpPr/>
          <p:nvPr/>
        </p:nvSpPr>
        <p:spPr>
          <a:xfrm>
            <a:off x="627406" y="37933"/>
            <a:ext cx="5097462" cy="471487"/>
          </a:xfrm>
          <a:prstGeom prst="rect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ACTIVIDADES RELEVANTES DICIEMBRE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DB1724-B2AF-44BC-CA7F-A6F4B19F0753}"/>
              </a:ext>
            </a:extLst>
          </p:cNvPr>
          <p:cNvSpPr txBox="1"/>
          <p:nvPr/>
        </p:nvSpPr>
        <p:spPr>
          <a:xfrm>
            <a:off x="396746" y="670398"/>
            <a:ext cx="872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registran accidentes en el mes.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3CD45B-40A1-C7C5-A51D-DA9FB5FDF726}"/>
              </a:ext>
            </a:extLst>
          </p:cNvPr>
          <p:cNvSpPr txBox="1"/>
          <p:nvPr/>
        </p:nvSpPr>
        <p:spPr>
          <a:xfrm>
            <a:off x="396745" y="1185638"/>
            <a:ext cx="11288324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En el mes de DICIEMBRE se han realizado las siguientes actividades:      </a:t>
            </a:r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ES" sz="17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2.1 Reuniones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2.1.1 Reuniones semanales internas de Prevención de Riesgos vía zoom.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2.1.2 Reunión semanal de sustentabilidad vía zoom, por este mes se coordinó para el 24 y 31 a las 10:00 am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2.1.3 Reunión CCSSMAC martes (reprogramada)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2.1.4 Reunión Gerencial de SSMAC (no programada).</a:t>
            </a:r>
          </a:p>
          <a:p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2.2 Capacitaciones</a:t>
            </a:r>
            <a:r>
              <a:rPr lang="es-ES" sz="1700" b="1" i="0" u="sng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</a:t>
            </a:r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2.2.1 Se realiza capacitaciones de primeros auxilios con paramédicos (programa establecido).</a:t>
            </a:r>
            <a:b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2.2.2 Se cambia modalidad en el proceso de inducción de SSMAC, se retoma de manera presencial.                                                                                                                                                                                                                                           2.2.3 Continúan las capacitaciones a brigadistas de cada instalación.   </a:t>
            </a:r>
          </a:p>
          <a:p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ES" sz="17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2.3. Otros</a:t>
            </a:r>
            <a:r>
              <a:rPr lang="es-ES" sz="1700" b="1" i="0" u="sng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2.3.1. Campaña Casi Casi 115% en faena.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2.3.2. Se programa simulacro de emergencia en Mina Barreal Seco y Planta de Óxidos.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s-ES" sz="17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2.3.3. Continúa campaña </a:t>
            </a:r>
            <a:r>
              <a:rPr lang="es-ES" sz="17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“Conduce seguro, tú vida es primero“, </a:t>
            </a:r>
            <a:r>
              <a:rPr lang="es-ES" sz="17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actividad focalizada debido a los </a:t>
            </a:r>
          </a:p>
          <a:p>
            <a:r>
              <a:rPr lang="es-ES" sz="17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         </a:t>
            </a:r>
            <a:r>
              <a:rPr lang="es-ES" sz="17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acontecimientos ocurridos en el último trimestre del año 2024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s-ES" sz="17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2.3.4. Se realiza campaña de fin de año con apoyo de las EECC.</a:t>
            </a:r>
            <a:r>
              <a:rPr lang="es-E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s-CL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2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>
            <a:extLst>
              <a:ext uri="{FF2B5EF4-FFF2-40B4-BE49-F238E27FC236}">
                <a16:creationId xmlns:a16="http://schemas.microsoft.com/office/drawing/2014/main" id="{E07FF5CD-8305-0F7B-CA3E-775262802DFE}"/>
              </a:ext>
            </a:extLst>
          </p:cNvPr>
          <p:cNvSpPr/>
          <p:nvPr/>
        </p:nvSpPr>
        <p:spPr>
          <a:xfrm>
            <a:off x="342901" y="45085"/>
            <a:ext cx="5110162" cy="47148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L" sz="2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8</a:t>
            </a:r>
            <a:r>
              <a:rPr kumimoji="0" lang="es-ES" alt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.- SANCIONES ADMINISTRATIVAS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26B2536-C1AB-A54F-19A4-BE7BBD0A4685}"/>
              </a:ext>
            </a:extLst>
          </p:cNvPr>
          <p:cNvSpPr txBox="1"/>
          <p:nvPr/>
        </p:nvSpPr>
        <p:spPr>
          <a:xfrm>
            <a:off x="1619250" y="1131887"/>
            <a:ext cx="8929688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- No hay sanciones Administrativas para el mes de DICIEMBRE 2024.</a:t>
            </a:r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6549F798-1D37-BEB0-DC67-3B7F951A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3" y="2133600"/>
            <a:ext cx="54737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593E757C-93F5-FD4E-2882-1EA64DA4B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3660775"/>
            <a:ext cx="165258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1">
            <a:extLst>
              <a:ext uri="{FF2B5EF4-FFF2-40B4-BE49-F238E27FC236}">
                <a16:creationId xmlns:a16="http://schemas.microsoft.com/office/drawing/2014/main" id="{68DAC0B5-80AE-B8C5-AE18-89DACE55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4320" y="1742923"/>
            <a:ext cx="2624561" cy="444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73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 min-con eps.png" descr="don min-con eps.png">
            <a:extLst>
              <a:ext uri="{FF2B5EF4-FFF2-40B4-BE49-F238E27FC236}">
                <a16:creationId xmlns:a16="http://schemas.microsoft.com/office/drawing/2014/main" id="{BBF2E1E0-D6BB-EFC7-8F33-FF0019BD7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20" y="1331373"/>
            <a:ext cx="2285280" cy="4878778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  <p:pic>
        <p:nvPicPr>
          <p:cNvPr id="3" name="dona mina-con eps.png" descr="dona mina-con eps.png">
            <a:extLst>
              <a:ext uri="{FF2B5EF4-FFF2-40B4-BE49-F238E27FC236}">
                <a16:creationId xmlns:a16="http://schemas.microsoft.com/office/drawing/2014/main" id="{86A07095-D9AC-1561-F59B-415DB6D34D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526" y="1463040"/>
            <a:ext cx="2468273" cy="5015938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63A36FA-5BAB-4229-813B-717C770BC5B9}"/>
              </a:ext>
            </a:extLst>
          </p:cNvPr>
          <p:cNvSpPr txBox="1"/>
          <p:nvPr/>
        </p:nvSpPr>
        <p:spPr>
          <a:xfrm>
            <a:off x="3962137" y="2321004"/>
            <a:ext cx="4267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>
                <a:ln>
                  <a:noFill/>
                </a:ln>
                <a:solidFill>
                  <a:srgbClr val="7D2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GRACIAS</a:t>
            </a:r>
            <a:endParaRPr kumimoji="0" lang="es-CL" sz="6600" b="1" i="0" u="none" strike="noStrike" kern="1200" cap="none" spc="0" normalizeH="0" baseline="0" noProof="0" dirty="0">
              <a:ln>
                <a:noFill/>
              </a:ln>
              <a:solidFill>
                <a:srgbClr val="7D2A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>
            <a:extLst>
              <a:ext uri="{FF2B5EF4-FFF2-40B4-BE49-F238E27FC236}">
                <a16:creationId xmlns:a16="http://schemas.microsoft.com/office/drawing/2014/main" id="{76DD4F3E-98C7-82D0-B04C-289A8A94CEA7}"/>
              </a:ext>
            </a:extLst>
          </p:cNvPr>
          <p:cNvSpPr txBox="1"/>
          <p:nvPr/>
        </p:nvSpPr>
        <p:spPr>
          <a:xfrm>
            <a:off x="212587" y="92029"/>
            <a:ext cx="4363720" cy="523220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Proyección indicadores 2024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99597EA-C93D-98ED-939F-40E91DF5A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564984"/>
              </p:ext>
            </p:extLst>
          </p:nvPr>
        </p:nvGraphicFramePr>
        <p:xfrm>
          <a:off x="459148" y="1248937"/>
          <a:ext cx="11553958" cy="371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Rectángulo 33">
            <a:extLst>
              <a:ext uri="{FF2B5EF4-FFF2-40B4-BE49-F238E27FC236}">
                <a16:creationId xmlns:a16="http://schemas.microsoft.com/office/drawing/2014/main" id="{18C52433-8DA0-5A78-4CA1-F609B72D5FE4}"/>
              </a:ext>
            </a:extLst>
          </p:cNvPr>
          <p:cNvSpPr/>
          <p:nvPr/>
        </p:nvSpPr>
        <p:spPr>
          <a:xfrm>
            <a:off x="10080877" y="2185060"/>
            <a:ext cx="920475" cy="27772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0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CuadroTexto">
            <a:extLst>
              <a:ext uri="{FF2B5EF4-FFF2-40B4-BE49-F238E27FC236}">
                <a16:creationId xmlns:a16="http://schemas.microsoft.com/office/drawing/2014/main" id="{19B03221-520F-0E91-C845-4E9CE9F2D2C3}"/>
              </a:ext>
            </a:extLst>
          </p:cNvPr>
          <p:cNvSpPr txBox="1"/>
          <p:nvPr/>
        </p:nvSpPr>
        <p:spPr>
          <a:xfrm>
            <a:off x="3219450" y="5150346"/>
            <a:ext cx="60182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Departamento de Prevención de Riesgos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Enero 2025</a:t>
            </a:r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A7F519E0-B148-7C06-423B-77BA431DD80B}"/>
              </a:ext>
            </a:extLst>
          </p:cNvPr>
          <p:cNvSpPr/>
          <p:nvPr/>
        </p:nvSpPr>
        <p:spPr>
          <a:xfrm>
            <a:off x="2495550" y="1052195"/>
            <a:ext cx="7200900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Actividades Prevención de Riesgos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1A83F6-C8AA-56AF-F458-08892A24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0" y="3003233"/>
            <a:ext cx="26939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462084-8049-BFD0-8037-EB44E39C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75" y="3142933"/>
            <a:ext cx="2160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on min-con eps.png" descr="don min-con eps.png">
            <a:extLst>
              <a:ext uri="{FF2B5EF4-FFF2-40B4-BE49-F238E27FC236}">
                <a16:creationId xmlns:a16="http://schemas.microsoft.com/office/drawing/2014/main" id="{A4C7465A-5E20-4229-10F0-5A1B7ED96F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24" y="1646416"/>
            <a:ext cx="1657350" cy="3776663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23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C_Alberto_Lopez_L\Desktop\Taltal 20 a 23.03.17\DSC00028.JPG">
            <a:extLst>
              <a:ext uri="{FF2B5EF4-FFF2-40B4-BE49-F238E27FC236}">
                <a16:creationId xmlns:a16="http://schemas.microsoft.com/office/drawing/2014/main" id="{CB0657ED-6164-06A3-78EE-F71FCB29D7C2}"/>
              </a:ext>
            </a:extLst>
          </p:cNvPr>
          <p:cNvPicPr/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967" y="-93306"/>
            <a:ext cx="12428375" cy="7072604"/>
          </a:xfrm>
          <a:prstGeom prst="rect">
            <a:avLst/>
          </a:prstGeom>
          <a:ln>
            <a:solidFill>
              <a:srgbClr val="4F81BD"/>
            </a:solidFill>
          </a:ln>
          <a:effectLst>
            <a:softEdge rad="112500"/>
          </a:effectLst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6FF35FB-739B-1336-B890-5BC9B58D98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753014"/>
              </p:ext>
            </p:extLst>
          </p:nvPr>
        </p:nvGraphicFramePr>
        <p:xfrm>
          <a:off x="2204638" y="802516"/>
          <a:ext cx="7781730" cy="308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9A0E456-62DE-7536-400A-E7D291C2B9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601993"/>
              </p:ext>
            </p:extLst>
          </p:nvPr>
        </p:nvGraphicFramePr>
        <p:xfrm>
          <a:off x="1343472" y="3872651"/>
          <a:ext cx="8266923" cy="298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9 CuadroTexto">
            <a:extLst>
              <a:ext uri="{FF2B5EF4-FFF2-40B4-BE49-F238E27FC236}">
                <a16:creationId xmlns:a16="http://schemas.microsoft.com/office/drawing/2014/main" id="{C78EC57B-A252-142B-5FBF-75C68D47E658}"/>
              </a:ext>
            </a:extLst>
          </p:cNvPr>
          <p:cNvSpPr txBox="1"/>
          <p:nvPr/>
        </p:nvSpPr>
        <p:spPr>
          <a:xfrm>
            <a:off x="5295659" y="1032804"/>
            <a:ext cx="2177394" cy="276999"/>
          </a:xfrm>
          <a:prstGeom prst="rect">
            <a:avLst/>
          </a:prstGeom>
          <a:solidFill>
            <a:srgbClr val="BD950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 CUMPLIMIENTO  PCRO</a:t>
            </a:r>
          </a:p>
        </p:txBody>
      </p:sp>
      <p:sp>
        <p:nvSpPr>
          <p:cNvPr id="6" name="10 CuadroTexto">
            <a:extLst>
              <a:ext uri="{FF2B5EF4-FFF2-40B4-BE49-F238E27FC236}">
                <a16:creationId xmlns:a16="http://schemas.microsoft.com/office/drawing/2014/main" id="{EC3F472F-77E6-9473-6FE7-6DB4E73EB887}"/>
              </a:ext>
            </a:extLst>
          </p:cNvPr>
          <p:cNvSpPr txBox="1"/>
          <p:nvPr/>
        </p:nvSpPr>
        <p:spPr>
          <a:xfrm>
            <a:off x="4333208" y="3965896"/>
            <a:ext cx="2780943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 CUMPLIMIENTO ACERCAMIENTO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DD663E1-8737-B45E-898A-AAB24258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778" y="3830455"/>
            <a:ext cx="952948" cy="4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0B54151-9F94-C375-BD4A-B8DFB4CF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580" y="1067405"/>
            <a:ext cx="895165" cy="41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67B4BD2D-3A5F-6A75-AA39-89DBDA485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041" y="-37996"/>
            <a:ext cx="8140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0" cap="none" spc="0" normalizeH="0" baseline="0" noProof="0" dirty="0">
                <a:ln>
                  <a:noFill/>
                </a:ln>
                <a:solidFill>
                  <a:srgbClr val="A74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HERRAMIENTAS DE GESTION</a:t>
            </a:r>
          </a:p>
        </p:txBody>
      </p:sp>
      <p:pic>
        <p:nvPicPr>
          <p:cNvPr id="11" name="don min-con eps.png" descr="don min-con eps.png">
            <a:extLst>
              <a:ext uri="{FF2B5EF4-FFF2-40B4-BE49-F238E27FC236}">
                <a16:creationId xmlns:a16="http://schemas.microsoft.com/office/drawing/2014/main" id="{672BFD8E-8FD8-3813-01F9-8F4E15459F0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967" y="2985349"/>
            <a:ext cx="1657251" cy="3777053"/>
          </a:xfrm>
          <a:prstGeom prst="rect">
            <a:avLst/>
          </a:prstGeom>
          <a:ln w="12700">
            <a:miter lim="400000"/>
          </a:ln>
          <a:effectLst>
            <a:outerShdw blurRad="571500" dir="16200000" rotWithShape="0">
              <a:srgbClr val="000000">
                <a:alpha val="5755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C5C1A5-1B04-0514-2F2A-A161689082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986" y="81715"/>
            <a:ext cx="2246245" cy="4024906"/>
          </a:xfrm>
          <a:prstGeom prst="rect">
            <a:avLst/>
          </a:prstGeom>
        </p:spPr>
      </p:pic>
      <p:grpSp>
        <p:nvGrpSpPr>
          <p:cNvPr id="10" name="Group 39">
            <a:extLst>
              <a:ext uri="{FF2B5EF4-FFF2-40B4-BE49-F238E27FC236}">
                <a16:creationId xmlns:a16="http://schemas.microsoft.com/office/drawing/2014/main" id="{DB580AE6-CCA6-139F-7304-035618E7FDFA}"/>
              </a:ext>
            </a:extLst>
          </p:cNvPr>
          <p:cNvGrpSpPr/>
          <p:nvPr/>
        </p:nvGrpSpPr>
        <p:grpSpPr>
          <a:xfrm>
            <a:off x="-4975" y="818030"/>
            <a:ext cx="2347477" cy="1786056"/>
            <a:chOff x="6424651" y="1441450"/>
            <a:chExt cx="3975100" cy="3975100"/>
          </a:xfrm>
          <a:solidFill>
            <a:schemeClr val="accent2"/>
          </a:solidFill>
        </p:grpSpPr>
        <p:sp>
          <p:nvSpPr>
            <p:cNvPr id="13" name="Circle: Hollow 24">
              <a:extLst>
                <a:ext uri="{FF2B5EF4-FFF2-40B4-BE49-F238E27FC236}">
                  <a16:creationId xmlns:a16="http://schemas.microsoft.com/office/drawing/2014/main" id="{EC651E0C-EE7F-1A45-78FE-E828EFF6CA80}"/>
                </a:ext>
              </a:extLst>
            </p:cNvPr>
            <p:cNvSpPr/>
            <p:nvPr/>
          </p:nvSpPr>
          <p:spPr>
            <a:xfrm>
              <a:off x="6424651" y="1441450"/>
              <a:ext cx="3975100" cy="3975100"/>
            </a:xfrm>
            <a:prstGeom prst="donut">
              <a:avLst>
                <a:gd name="adj" fmla="val 6488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Block Arc 36">
              <a:extLst>
                <a:ext uri="{FF2B5EF4-FFF2-40B4-BE49-F238E27FC236}">
                  <a16:creationId xmlns:a16="http://schemas.microsoft.com/office/drawing/2014/main" id="{B2B85F26-1AD6-71B9-02DA-A8DA9206E0E8}"/>
                </a:ext>
              </a:extLst>
            </p:cNvPr>
            <p:cNvSpPr/>
            <p:nvPr/>
          </p:nvSpPr>
          <p:spPr>
            <a:xfrm>
              <a:off x="6424651" y="1441450"/>
              <a:ext cx="3975100" cy="3975100"/>
            </a:xfrm>
            <a:prstGeom prst="blockArc">
              <a:avLst>
                <a:gd name="adj1" fmla="val 16201549"/>
                <a:gd name="adj2" fmla="val 8208613"/>
                <a:gd name="adj3" fmla="val 1240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60400" dist="241300" dir="2700000" sx="95000" sy="95000" algn="tl" rotWithShape="0">
                <a:schemeClr val="accent3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41">
            <a:extLst>
              <a:ext uri="{FF2B5EF4-FFF2-40B4-BE49-F238E27FC236}">
                <a16:creationId xmlns:a16="http://schemas.microsoft.com/office/drawing/2014/main" id="{C36D8006-0A77-FA85-D011-3095BC6772BA}"/>
              </a:ext>
            </a:extLst>
          </p:cNvPr>
          <p:cNvSpPr txBox="1"/>
          <p:nvPr/>
        </p:nvSpPr>
        <p:spPr>
          <a:xfrm>
            <a:off x="229464" y="1294823"/>
            <a:ext cx="187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FAENA TALTAL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C000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862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ACTIVIDADES</a:t>
            </a:r>
          </a:p>
        </p:txBody>
      </p:sp>
      <p:grpSp>
        <p:nvGrpSpPr>
          <p:cNvPr id="16" name="Group 39">
            <a:extLst>
              <a:ext uri="{FF2B5EF4-FFF2-40B4-BE49-F238E27FC236}">
                <a16:creationId xmlns:a16="http://schemas.microsoft.com/office/drawing/2014/main" id="{E5E308FD-A80A-59AB-037F-0990D0563774}"/>
              </a:ext>
            </a:extLst>
          </p:cNvPr>
          <p:cNvGrpSpPr/>
          <p:nvPr/>
        </p:nvGrpSpPr>
        <p:grpSpPr>
          <a:xfrm>
            <a:off x="9674789" y="4606950"/>
            <a:ext cx="2347477" cy="1786056"/>
            <a:chOff x="6424651" y="1441450"/>
            <a:chExt cx="3975100" cy="3975100"/>
          </a:xfrm>
          <a:solidFill>
            <a:srgbClr val="C00000"/>
          </a:solidFill>
        </p:grpSpPr>
        <p:sp>
          <p:nvSpPr>
            <p:cNvPr id="17" name="Circle: Hollow 24">
              <a:extLst>
                <a:ext uri="{FF2B5EF4-FFF2-40B4-BE49-F238E27FC236}">
                  <a16:creationId xmlns:a16="http://schemas.microsoft.com/office/drawing/2014/main" id="{655C7C26-B4F3-5025-8F4E-ECACE5FFCD1B}"/>
                </a:ext>
              </a:extLst>
            </p:cNvPr>
            <p:cNvSpPr/>
            <p:nvPr/>
          </p:nvSpPr>
          <p:spPr>
            <a:xfrm>
              <a:off x="6424651" y="1441450"/>
              <a:ext cx="3975100" cy="3975100"/>
            </a:xfrm>
            <a:prstGeom prst="donut">
              <a:avLst>
                <a:gd name="adj" fmla="val 64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Block Arc 36">
              <a:extLst>
                <a:ext uri="{FF2B5EF4-FFF2-40B4-BE49-F238E27FC236}">
                  <a16:creationId xmlns:a16="http://schemas.microsoft.com/office/drawing/2014/main" id="{1E5E5A6D-21E8-B1AB-71A8-7B8C0D8994E6}"/>
                </a:ext>
              </a:extLst>
            </p:cNvPr>
            <p:cNvSpPr/>
            <p:nvPr/>
          </p:nvSpPr>
          <p:spPr>
            <a:xfrm>
              <a:off x="6424651" y="1441450"/>
              <a:ext cx="3975100" cy="3975100"/>
            </a:xfrm>
            <a:prstGeom prst="blockArc">
              <a:avLst>
                <a:gd name="adj1" fmla="val 16201549"/>
                <a:gd name="adj2" fmla="val 8208613"/>
                <a:gd name="adj3" fmla="val 12400"/>
              </a:avLst>
            </a:prstGeom>
            <a:grpFill/>
            <a:ln>
              <a:solidFill>
                <a:srgbClr val="FFFF00"/>
              </a:solidFill>
            </a:ln>
            <a:effectLst>
              <a:outerShdw blurRad="660400" dist="241300" dir="2700000" sx="95000" sy="95000" algn="tl" rotWithShape="0">
                <a:schemeClr val="accent3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41">
            <a:extLst>
              <a:ext uri="{FF2B5EF4-FFF2-40B4-BE49-F238E27FC236}">
                <a16:creationId xmlns:a16="http://schemas.microsoft.com/office/drawing/2014/main" id="{5FA89EF6-AB0E-F52D-74CE-4A5CFA55CCF6}"/>
              </a:ext>
            </a:extLst>
          </p:cNvPr>
          <p:cNvSpPr txBox="1"/>
          <p:nvPr/>
        </p:nvSpPr>
        <p:spPr>
          <a:xfrm>
            <a:off x="9909228" y="5083743"/>
            <a:ext cx="187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FAENA TALTAL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30899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2.22222E-6 L 1.875E-6 0.07245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81481E-6 L 1.66667E-6 0.07245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85185E-6 L -3.54167E-6 0.07246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1.85185E-6 L -3.33333E-6 0.0724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37DE25D9-0F71-C9E5-36EF-7EC308810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899" y="5024120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Departamento de Prevención de Riesgos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L" sz="1600" dirty="0">
                <a:solidFill>
                  <a:srgbClr val="984807"/>
                </a:solidFill>
                <a:latin typeface="Century Gothic" panose="020B0502020202020204" pitchFamily="34" charset="0"/>
              </a:rPr>
              <a:t>Enero 2025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AE1F0A14-2F2B-16AF-369C-6D803CCE3D86}"/>
              </a:ext>
            </a:extLst>
          </p:cNvPr>
          <p:cNvSpPr/>
          <p:nvPr/>
        </p:nvSpPr>
        <p:spPr>
          <a:xfrm>
            <a:off x="2279967" y="1917700"/>
            <a:ext cx="7388225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2.- Gestión de reportabilidad de cuasi accidentes</a:t>
            </a:r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2234A5C9-6A84-04F6-0D29-C42C6E95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4041" y="1791971"/>
            <a:ext cx="22463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6F84A0-0D19-C25A-156F-60A0DB6F2A2B}"/>
              </a:ext>
            </a:extLst>
          </p:cNvPr>
          <p:cNvSpPr txBox="1"/>
          <p:nvPr/>
        </p:nvSpPr>
        <p:spPr>
          <a:xfrm>
            <a:off x="578168" y="157799"/>
            <a:ext cx="8064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DE REPORTABILIDAD DE CUASI ACCIDENTES 2024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C8AC2C3-EF7A-4A4E-9BA6-12B6A4BB6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868806"/>
              </p:ext>
            </p:extLst>
          </p:nvPr>
        </p:nvGraphicFramePr>
        <p:xfrm>
          <a:off x="365760" y="789272"/>
          <a:ext cx="11348185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36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37DE25D9-0F71-C9E5-36EF-7EC308810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899" y="5024120"/>
            <a:ext cx="6018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Departamento de Prevención de Riesgos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6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Enero 2025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AE1F0A14-2F2B-16AF-369C-6D803CCE3D86}"/>
              </a:ext>
            </a:extLst>
          </p:cNvPr>
          <p:cNvSpPr/>
          <p:nvPr/>
        </p:nvSpPr>
        <p:spPr>
          <a:xfrm>
            <a:off x="2279967" y="1917700"/>
            <a:ext cx="7388225" cy="15113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kern="0" dirty="0">
                <a:solidFill>
                  <a:srgbClr val="F79646">
                    <a:lumMod val="50000"/>
                  </a:srgbClr>
                </a:solidFill>
                <a:latin typeface="Century Gothic" panose="020B0502020202020204" pitchFamily="34" charset="0"/>
              </a:rPr>
              <a:t>3</a:t>
            </a: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.- Gestión de reportabilidad de desvíos y no conformidades</a:t>
            </a:r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2234A5C9-6A84-04F6-0D29-C42C6E95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4041" y="1791971"/>
            <a:ext cx="224631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29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CuadroTexto">
            <a:extLst>
              <a:ext uri="{FF2B5EF4-FFF2-40B4-BE49-F238E27FC236}">
                <a16:creationId xmlns:a16="http://schemas.microsoft.com/office/drawing/2014/main" id="{A194E3C5-2F40-4F3D-A599-49AB66BE49B4}"/>
              </a:ext>
            </a:extLst>
          </p:cNvPr>
          <p:cNvSpPr txBox="1"/>
          <p:nvPr/>
        </p:nvSpPr>
        <p:spPr>
          <a:xfrm>
            <a:off x="495133" y="19460"/>
            <a:ext cx="5937843" cy="584775"/>
          </a:xfrm>
          <a:prstGeom prst="rect">
            <a:avLst/>
          </a:prstGeom>
          <a:noFill/>
          <a:ln w="28575">
            <a:solidFill>
              <a:srgbClr val="F7964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Desvíos y no conformidades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A2B9F0-F995-FE7F-92BD-E63EEA51E99A}"/>
              </a:ext>
            </a:extLst>
          </p:cNvPr>
          <p:cNvSpPr/>
          <p:nvPr/>
        </p:nvSpPr>
        <p:spPr>
          <a:xfrm>
            <a:off x="9657131" y="5833125"/>
            <a:ext cx="1567543" cy="261422"/>
          </a:xfrm>
          <a:prstGeom prst="rect">
            <a:avLst/>
          </a:prstGeom>
          <a:noFill/>
          <a:ln w="38100">
            <a:solidFill>
              <a:srgbClr val="008A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C8AC2C3-EF7A-4A4E-9BA6-12B6A4BB6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029634"/>
              </p:ext>
            </p:extLst>
          </p:nvPr>
        </p:nvGraphicFramePr>
        <p:xfrm>
          <a:off x="635267" y="452947"/>
          <a:ext cx="10953550" cy="5658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56309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33747</TotalTime>
  <Words>725</Words>
  <Application>Microsoft Office PowerPoint</Application>
  <PresentationFormat>Panorámica</PresentationFormat>
  <Paragraphs>158</Paragraphs>
  <Slides>28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Bebas Neue</vt:lpstr>
      <vt:lpstr>Calibri</vt:lpstr>
      <vt:lpstr>Calibri Light</vt:lpstr>
      <vt:lpstr>Century Gothic</vt:lpstr>
      <vt:lpstr>Microsoft Sans Serif</vt:lpstr>
      <vt:lpstr>Open Sans</vt:lpstr>
      <vt:lpstr>Raleway</vt:lpstr>
      <vt:lpstr>Roboto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ppinochet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Pinochet</dc:creator>
  <cp:lastModifiedBy>comunicaciones cenizas</cp:lastModifiedBy>
  <cp:revision>1598</cp:revision>
  <cp:lastPrinted>2023-10-12T13:14:22Z</cp:lastPrinted>
  <dcterms:created xsi:type="dcterms:W3CDTF">2015-10-13T20:53:28Z</dcterms:created>
  <dcterms:modified xsi:type="dcterms:W3CDTF">2025-01-07T16:27:29Z</dcterms:modified>
</cp:coreProperties>
</file>