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8"/>
  </p:notesMasterIdLst>
  <p:handoutMasterIdLst>
    <p:handoutMasterId r:id="rId9"/>
  </p:handoutMasterIdLst>
  <p:sldIdLst>
    <p:sldId id="846" r:id="rId3"/>
    <p:sldId id="845" r:id="rId4"/>
    <p:sldId id="9126" r:id="rId5"/>
    <p:sldId id="839" r:id="rId6"/>
    <p:sldId id="9147" r:id="rId7"/>
  </p:sldIdLst>
  <p:sldSz cx="9144000" cy="6858000" type="screen4x3"/>
  <p:notesSz cx="7010400" cy="9296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50E7394-32D0-43B8-863A-4D040D4C493D}">
          <p14:sldIdLst>
            <p14:sldId id="846"/>
            <p14:sldId id="845"/>
            <p14:sldId id="9126"/>
            <p14:sldId id="839"/>
            <p14:sldId id="9147"/>
          </p14:sldIdLst>
        </p14:section>
        <p14:section name="Sección sin título" id="{FF7A67CA-29C8-481F-91F4-1428F15C4E9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8A3E"/>
    <a:srgbClr val="003A1A"/>
    <a:srgbClr val="FFFF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2" autoAdjust="0"/>
  </p:normalViewPr>
  <p:slideViewPr>
    <p:cSldViewPr snapToGrid="0" snapToObjects="1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6332" tIns="48166" rIns="96332" bIns="48166" rtlCol="0"/>
          <a:lstStyle>
            <a:lvl1pPr algn="l">
              <a:defRPr sz="1300"/>
            </a:lvl1pPr>
          </a:lstStyle>
          <a:p>
            <a:endParaRPr lang="es-ES">
              <a:latin typeface="Arial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6332" tIns="48166" rIns="96332" bIns="48166" rtlCol="0"/>
          <a:lstStyle>
            <a:lvl1pPr algn="r">
              <a:defRPr sz="1300"/>
            </a:lvl1pPr>
          </a:lstStyle>
          <a:p>
            <a:fld id="{4618AC0D-3BAD-344E-91DD-8EAB6431518F}" type="datetimeFigureOut">
              <a:rPr lang="es-ES">
                <a:latin typeface="Arial"/>
              </a:rPr>
              <a:pPr/>
              <a:t>16/11/2023</a:t>
            </a:fld>
            <a:endParaRPr lang="es-ES">
              <a:latin typeface="Arial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6332" tIns="48166" rIns="96332" bIns="48166" rtlCol="0" anchor="b"/>
          <a:lstStyle>
            <a:lvl1pPr algn="l">
              <a:defRPr sz="1300"/>
            </a:lvl1pPr>
          </a:lstStyle>
          <a:p>
            <a:endParaRPr lang="es-ES">
              <a:latin typeface="Arial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6332" tIns="48166" rIns="96332" bIns="48166" rtlCol="0" anchor="b"/>
          <a:lstStyle>
            <a:lvl1pPr algn="r">
              <a:defRPr sz="1300"/>
            </a:lvl1pPr>
          </a:lstStyle>
          <a:p>
            <a:fld id="{96AFE023-897B-5647-A81C-6C22ABF693DB}" type="slidenum">
              <a:rPr lang="es-ES">
                <a:latin typeface="Arial"/>
              </a:rPr>
              <a:pPr/>
              <a:t>‹Nº›</a:t>
            </a:fld>
            <a:endParaRPr lang="es-E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162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6332" tIns="48166" rIns="96332" bIns="48166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6332" tIns="48166" rIns="96332" bIns="48166" rtlCol="0"/>
          <a:lstStyle>
            <a:lvl1pPr algn="r">
              <a:defRPr sz="1300"/>
            </a:lvl1pPr>
          </a:lstStyle>
          <a:p>
            <a:fld id="{ED22B0B8-CBFB-4C70-9539-F548941A472A}" type="datetimeFigureOut">
              <a:rPr lang="es-ES" smtClean="0"/>
              <a:pPr/>
              <a:t>16/11/2023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32" tIns="48166" rIns="96332" bIns="48166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6332" tIns="48166" rIns="96332" bIns="48166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6332" tIns="48166" rIns="96332" bIns="48166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6332" tIns="48166" rIns="96332" bIns="48166" rtlCol="0" anchor="b"/>
          <a:lstStyle>
            <a:lvl1pPr algn="r">
              <a:defRPr sz="1300"/>
            </a:lvl1pPr>
          </a:lstStyle>
          <a:p>
            <a:fld id="{507BCCE5-720C-4F34-8D90-855D5D3252D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6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89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320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26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7627F46-E887-364A-8629-F5E4DE42B799}" type="datetimeFigureOut">
              <a:rPr lang="es-ES" smtClean="0"/>
              <a:pPr/>
              <a:t>16/11/2023</a:t>
            </a:fld>
            <a:endParaRPr lang="es-C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7B130305-168B-6D46-8B5F-FE28354574FD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203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504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21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844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62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26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249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445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AF95AD1-CB39-7343-A0DA-14837B670A1A}" type="datetimeFigureOut">
              <a:rPr lang="es-ES"/>
              <a:pPr/>
              <a:t>16/11/2023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CC01A26D-7F68-0545-A189-868613F741E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83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5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42-5287144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" y="-4764"/>
            <a:ext cx="1327021" cy="6890148"/>
          </a:xfrm>
          <a:prstGeom prst="rect">
            <a:avLst/>
          </a:prstGeom>
        </p:spPr>
      </p:pic>
      <p:pic>
        <p:nvPicPr>
          <p:cNvPr id="15" name="Imagen 14" descr="Plantilla_PPT_2-0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039" y="5440065"/>
            <a:ext cx="3035685" cy="1224854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 rot="5400000">
            <a:off x="-2023704" y="3346453"/>
            <a:ext cx="6882426" cy="179998"/>
            <a:chOff x="1443904" y="3985173"/>
            <a:chExt cx="7700096" cy="180001"/>
          </a:xfrm>
        </p:grpSpPr>
        <p:sp>
          <p:nvSpPr>
            <p:cNvPr id="17" name="Rectángulo 16"/>
            <p:cNvSpPr/>
            <p:nvPr userDrawn="1"/>
          </p:nvSpPr>
          <p:spPr>
            <a:xfrm>
              <a:off x="1443904" y="3985174"/>
              <a:ext cx="1926000" cy="180000"/>
            </a:xfrm>
            <a:prstGeom prst="rect">
              <a:avLst/>
            </a:prstGeom>
            <a:solidFill>
              <a:srgbClr val="007A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 dirty="0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3369904" y="3985173"/>
              <a:ext cx="1926000" cy="180000"/>
            </a:xfrm>
            <a:prstGeom prst="rect">
              <a:avLst/>
            </a:prstGeom>
            <a:solidFill>
              <a:srgbClr val="62CDC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 dirty="0"/>
            </a:p>
          </p:txBody>
        </p:sp>
        <p:sp>
          <p:nvSpPr>
            <p:cNvPr id="19" name="Rectángulo 18"/>
            <p:cNvSpPr/>
            <p:nvPr userDrawn="1"/>
          </p:nvSpPr>
          <p:spPr>
            <a:xfrm>
              <a:off x="5295904" y="3985173"/>
              <a:ext cx="1926000" cy="180000"/>
            </a:xfrm>
            <a:prstGeom prst="rect">
              <a:avLst/>
            </a:prstGeom>
            <a:solidFill>
              <a:srgbClr val="D420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 dirty="0"/>
            </a:p>
          </p:txBody>
        </p:sp>
        <p:sp>
          <p:nvSpPr>
            <p:cNvPr id="20" name="Rectángulo 19"/>
            <p:cNvSpPr/>
            <p:nvPr userDrawn="1"/>
          </p:nvSpPr>
          <p:spPr>
            <a:xfrm>
              <a:off x="7218000" y="3985173"/>
              <a:ext cx="1926000" cy="180000"/>
            </a:xfrm>
            <a:prstGeom prst="rect">
              <a:avLst/>
            </a:prstGeom>
            <a:solidFill>
              <a:srgbClr val="EDA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858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46" y="0"/>
            <a:ext cx="9144000" cy="6851952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B7DE9EFF-6CE2-497F-8E8E-9BCD643A0C4F}"/>
              </a:ext>
            </a:extLst>
          </p:cNvPr>
          <p:cNvSpPr txBox="1">
            <a:spLocks/>
          </p:cNvSpPr>
          <p:nvPr/>
        </p:nvSpPr>
        <p:spPr>
          <a:xfrm>
            <a:off x="-3536" y="2611392"/>
            <a:ext cx="7313927" cy="1688259"/>
          </a:xfrm>
          <a:prstGeom prst="rect">
            <a:avLst/>
          </a:prstGeom>
        </p:spPr>
        <p:txBody>
          <a:bodyPr lIns="0" tIns="0" rIns="0" bIns="0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s-CL" sz="3600" b="1" dirty="0"/>
              <a:t>Contacto de SSMAC de  6° Reunión del CC SSMAC</a:t>
            </a:r>
          </a:p>
          <a:p>
            <a:r>
              <a:rPr lang="es-CL" sz="3600" b="1" dirty="0"/>
              <a:t>Fecha:15.11.23 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52784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661D358-C2E7-835C-5D57-5FF9D029A405}"/>
              </a:ext>
            </a:extLst>
          </p:cNvPr>
          <p:cNvSpPr txBox="1"/>
          <p:nvPr/>
        </p:nvSpPr>
        <p:spPr>
          <a:xfrm>
            <a:off x="181232" y="102454"/>
            <a:ext cx="8962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Basado en la importancia de la </a:t>
            </a:r>
            <a:r>
              <a:rPr lang="es-CL" sz="21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los cuasi accidentes</a:t>
            </a:r>
            <a:r>
              <a:rPr kumimoji="0" lang="es-C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para </a:t>
            </a:r>
            <a:r>
              <a:rPr lang="es-CL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el control de los riesgos operacionales en “</a:t>
            </a:r>
            <a:r>
              <a:rPr kumimoji="0" lang="es-C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SSMAC”. </a:t>
            </a:r>
          </a:p>
        </p:txBody>
      </p:sp>
      <p:pic>
        <p:nvPicPr>
          <p:cNvPr id="2" name="Prevención de Cuasi Accidentes">
            <a:hlinkClick r:id="" action="ppaction://media"/>
            <a:extLst>
              <a:ext uri="{FF2B5EF4-FFF2-40B4-BE49-F238E27FC236}">
                <a16:creationId xmlns:a16="http://schemas.microsoft.com/office/drawing/2014/main" id="{FE6CA664-6F50-0AD3-C4AD-CE930F3D1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878" y="1268963"/>
            <a:ext cx="8276253" cy="441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9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0588" y="1048829"/>
            <a:ext cx="8632350" cy="72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230188" algn="l"/>
                <a:tab pos="2116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30188" algn="l"/>
                <a:tab pos="2116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30188" algn="l"/>
                <a:tab pos="2116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30188" algn="l"/>
                <a:tab pos="2116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30188" algn="l"/>
                <a:tab pos="2116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  <a:tab pos="2116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  <a:tab pos="2116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  <a:tab pos="2116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  <a:tab pos="2116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342905">
              <a:tabLst>
                <a:tab pos="172643" algn="l"/>
                <a:tab pos="1587124" algn="l"/>
              </a:tabLst>
              <a:defRPr/>
            </a:pPr>
            <a:r>
              <a:rPr lang="es-CO" altLang="en-US" sz="1500" b="1" dirty="0">
                <a:solidFill>
                  <a:srgbClr val="7D2A00"/>
                </a:solidFill>
              </a:rPr>
              <a:t>La pirámide que relaciona los diferentes tipos de Incidentes con los </a:t>
            </a:r>
            <a:r>
              <a:rPr lang="es-CO" altLang="en-US" sz="1500" b="1" dirty="0">
                <a:solidFill>
                  <a:srgbClr val="FF0000"/>
                </a:solidFill>
              </a:rPr>
              <a:t>Desvíos </a:t>
            </a:r>
            <a:r>
              <a:rPr lang="es-CO" altLang="en-US" sz="1500" b="1" dirty="0">
                <a:solidFill>
                  <a:srgbClr val="7D2A00"/>
                </a:solidFill>
              </a:rPr>
              <a:t>a los Estándares conductuales y operacionales, lo cual nos indica que debemos desarrollar una muy buena gestión en términos de: </a:t>
            </a:r>
            <a:r>
              <a:rPr lang="es-CO" altLang="en-US" sz="1500" b="1" u="sng" dirty="0">
                <a:solidFill>
                  <a:srgbClr val="7D2A00"/>
                </a:solidFill>
              </a:rPr>
              <a:t>Cuasi Incidentes</a:t>
            </a:r>
            <a:r>
              <a:rPr lang="es-CO" altLang="en-US" sz="1500" b="1" dirty="0">
                <a:solidFill>
                  <a:srgbClr val="7D2A00"/>
                </a:solidFill>
              </a:rPr>
              <a:t>, </a:t>
            </a:r>
            <a:r>
              <a:rPr lang="es-CO" altLang="en-US" sz="1500" b="1" u="sng" dirty="0">
                <a:solidFill>
                  <a:srgbClr val="7D2A00"/>
                </a:solidFill>
              </a:rPr>
              <a:t>Conductas</a:t>
            </a:r>
            <a:r>
              <a:rPr lang="es-CO" altLang="en-US" sz="1500" b="1" dirty="0">
                <a:solidFill>
                  <a:srgbClr val="7D2A00"/>
                </a:solidFill>
              </a:rPr>
              <a:t> y </a:t>
            </a:r>
            <a:r>
              <a:rPr lang="es-CO" altLang="en-US" sz="1500" b="1" u="sng" dirty="0">
                <a:solidFill>
                  <a:srgbClr val="7D2A00"/>
                </a:solidFill>
              </a:rPr>
              <a:t>Desvíos operacionales</a:t>
            </a:r>
            <a:r>
              <a:rPr lang="es-CO" altLang="en-US" sz="1500" b="1" dirty="0">
                <a:solidFill>
                  <a:srgbClr val="7D2A00"/>
                </a:solidFill>
              </a:rPr>
              <a:t>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2094944" y="2256236"/>
            <a:ext cx="7074694" cy="3169671"/>
            <a:chOff x="1697038" y="1865313"/>
            <a:chExt cx="9432925" cy="4226227"/>
          </a:xfrm>
        </p:grpSpPr>
        <p:sp>
          <p:nvSpPr>
            <p:cNvPr id="19" name="Freeform 5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auto">
            <a:xfrm>
              <a:off x="3124201" y="4624389"/>
              <a:ext cx="3521075" cy="388937"/>
            </a:xfrm>
            <a:custGeom>
              <a:avLst/>
              <a:gdLst>
                <a:gd name="T0" fmla="*/ 0 w 3930"/>
                <a:gd name="T1" fmla="*/ 2147483647 h 420"/>
                <a:gd name="T2" fmla="*/ 2147483647 w 3930"/>
                <a:gd name="T3" fmla="*/ 2147483647 h 420"/>
                <a:gd name="T4" fmla="*/ 2147483647 w 3930"/>
                <a:gd name="T5" fmla="*/ 0 h 420"/>
                <a:gd name="T6" fmla="*/ 2147483647 w 3930"/>
                <a:gd name="T7" fmla="*/ 0 h 420"/>
                <a:gd name="T8" fmla="*/ 0 w 3930"/>
                <a:gd name="T9" fmla="*/ 2147483647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30"/>
                <a:gd name="T16" fmla="*/ 0 h 420"/>
                <a:gd name="T17" fmla="*/ 3930 w 3930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30" h="420">
                  <a:moveTo>
                    <a:pt x="0" y="420"/>
                  </a:moveTo>
                  <a:lnTo>
                    <a:pt x="3748" y="420"/>
                  </a:lnTo>
                  <a:lnTo>
                    <a:pt x="3930" y="0"/>
                  </a:lnTo>
                  <a:lnTo>
                    <a:pt x="436" y="0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1B5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6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3544888" y="3989388"/>
              <a:ext cx="2640012" cy="279400"/>
            </a:xfrm>
            <a:custGeom>
              <a:avLst/>
              <a:gdLst>
                <a:gd name="T0" fmla="*/ 0 w 2952"/>
                <a:gd name="T1" fmla="*/ 2147483647 h 306"/>
                <a:gd name="T2" fmla="*/ 2147483647 w 2952"/>
                <a:gd name="T3" fmla="*/ 2147483647 h 306"/>
                <a:gd name="T4" fmla="*/ 2147483647 w 2952"/>
                <a:gd name="T5" fmla="*/ 0 h 306"/>
                <a:gd name="T6" fmla="*/ 2147483647 w 2952"/>
                <a:gd name="T7" fmla="*/ 0 h 306"/>
                <a:gd name="T8" fmla="*/ 0 w 2952"/>
                <a:gd name="T9" fmla="*/ 2147483647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52"/>
                <a:gd name="T16" fmla="*/ 0 h 306"/>
                <a:gd name="T17" fmla="*/ 2952 w 2952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52" h="306">
                  <a:moveTo>
                    <a:pt x="0" y="306"/>
                  </a:moveTo>
                  <a:lnTo>
                    <a:pt x="2810" y="306"/>
                  </a:lnTo>
                  <a:lnTo>
                    <a:pt x="2952" y="0"/>
                  </a:lnTo>
                  <a:lnTo>
                    <a:pt x="320" y="0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771A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7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auto">
            <a:xfrm>
              <a:off x="3962401" y="3335339"/>
              <a:ext cx="1762125" cy="192087"/>
            </a:xfrm>
            <a:custGeom>
              <a:avLst/>
              <a:gdLst>
                <a:gd name="T0" fmla="*/ 0 w 1966"/>
                <a:gd name="T1" fmla="*/ 2147483647 h 210"/>
                <a:gd name="T2" fmla="*/ 2147483647 w 1966"/>
                <a:gd name="T3" fmla="*/ 2147483647 h 210"/>
                <a:gd name="T4" fmla="*/ 2147483647 w 1966"/>
                <a:gd name="T5" fmla="*/ 0 h 210"/>
                <a:gd name="T6" fmla="*/ 2147483647 w 1966"/>
                <a:gd name="T7" fmla="*/ 0 h 210"/>
                <a:gd name="T8" fmla="*/ 0 w 1966"/>
                <a:gd name="T9" fmla="*/ 2147483647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6"/>
                <a:gd name="T16" fmla="*/ 0 h 210"/>
                <a:gd name="T17" fmla="*/ 1966 w 1966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6" h="210">
                  <a:moveTo>
                    <a:pt x="0" y="210"/>
                  </a:moveTo>
                  <a:lnTo>
                    <a:pt x="1874" y="210"/>
                  </a:lnTo>
                  <a:lnTo>
                    <a:pt x="1966" y="0"/>
                  </a:lnTo>
                  <a:lnTo>
                    <a:pt x="218" y="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771A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8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 bwMode="auto">
            <a:xfrm>
              <a:off x="4386264" y="2687638"/>
              <a:ext cx="879475" cy="95250"/>
            </a:xfrm>
            <a:custGeom>
              <a:avLst/>
              <a:gdLst>
                <a:gd name="T0" fmla="*/ 0 w 980"/>
                <a:gd name="T1" fmla="*/ 2147483647 h 105"/>
                <a:gd name="T2" fmla="*/ 2147483647 w 980"/>
                <a:gd name="T3" fmla="*/ 2147483647 h 105"/>
                <a:gd name="T4" fmla="*/ 2147483647 w 980"/>
                <a:gd name="T5" fmla="*/ 0 h 105"/>
                <a:gd name="T6" fmla="*/ 2147483647 w 980"/>
                <a:gd name="T7" fmla="*/ 0 h 105"/>
                <a:gd name="T8" fmla="*/ 0 w 980"/>
                <a:gd name="T9" fmla="*/ 2147483647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0"/>
                <a:gd name="T16" fmla="*/ 0 h 105"/>
                <a:gd name="T17" fmla="*/ 980 w 980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0" h="105">
                  <a:moveTo>
                    <a:pt x="0" y="106"/>
                  </a:moveTo>
                  <a:lnTo>
                    <a:pt x="936" y="106"/>
                  </a:lnTo>
                  <a:lnTo>
                    <a:pt x="980" y="0"/>
                  </a:lnTo>
                  <a:lnTo>
                    <a:pt x="108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771A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9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auto">
            <a:xfrm>
              <a:off x="4051301" y="2782889"/>
              <a:ext cx="1508125" cy="593725"/>
            </a:xfrm>
            <a:custGeom>
              <a:avLst/>
              <a:gdLst>
                <a:gd name="T0" fmla="*/ 0 w 1686"/>
                <a:gd name="T1" fmla="*/ 2147483647 h 649"/>
                <a:gd name="T2" fmla="*/ 2147483647 w 1686"/>
                <a:gd name="T3" fmla="*/ 2147483647 h 649"/>
                <a:gd name="T4" fmla="*/ 2147483647 w 1686"/>
                <a:gd name="T5" fmla="*/ 0 h 649"/>
                <a:gd name="T6" fmla="*/ 2147483647 w 1686"/>
                <a:gd name="T7" fmla="*/ 0 h 649"/>
                <a:gd name="T8" fmla="*/ 0 w 1686"/>
                <a:gd name="T9" fmla="*/ 2147483647 h 6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6"/>
                <a:gd name="T16" fmla="*/ 0 h 649"/>
                <a:gd name="T17" fmla="*/ 1686 w 1686"/>
                <a:gd name="T18" fmla="*/ 649 h 6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6" h="649">
                  <a:moveTo>
                    <a:pt x="0" y="649"/>
                  </a:moveTo>
                  <a:lnTo>
                    <a:pt x="1686" y="649"/>
                  </a:lnTo>
                  <a:lnTo>
                    <a:pt x="1312" y="0"/>
                  </a:lnTo>
                  <a:lnTo>
                    <a:pt x="376" y="0"/>
                  </a:lnTo>
                  <a:lnTo>
                    <a:pt x="0" y="649"/>
                  </a:lnTo>
                  <a:close/>
                </a:path>
              </a:pathLst>
            </a:custGeom>
            <a:gradFill rotWithShape="1">
              <a:gsLst>
                <a:gs pos="0">
                  <a:srgbClr val="D42F22"/>
                </a:gs>
                <a:gs pos="100000">
                  <a:srgbClr val="902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10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208339" y="4268788"/>
              <a:ext cx="3189287" cy="595312"/>
            </a:xfrm>
            <a:custGeom>
              <a:avLst/>
              <a:gdLst>
                <a:gd name="T0" fmla="*/ 0 w 3562"/>
                <a:gd name="T1" fmla="*/ 2147483647 h 650"/>
                <a:gd name="T2" fmla="*/ 2147483647 w 3562"/>
                <a:gd name="T3" fmla="*/ 2147483647 h 650"/>
                <a:gd name="T4" fmla="*/ 2147483647 w 3562"/>
                <a:gd name="T5" fmla="*/ 0 h 650"/>
                <a:gd name="T6" fmla="*/ 2147483647 w 3562"/>
                <a:gd name="T7" fmla="*/ 0 h 650"/>
                <a:gd name="T8" fmla="*/ 0 w 3562"/>
                <a:gd name="T9" fmla="*/ 2147483647 h 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2"/>
                <a:gd name="T16" fmla="*/ 0 h 650"/>
                <a:gd name="T17" fmla="*/ 3562 w 3562"/>
                <a:gd name="T18" fmla="*/ 650 h 6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2" h="650">
                  <a:moveTo>
                    <a:pt x="0" y="650"/>
                  </a:moveTo>
                  <a:lnTo>
                    <a:pt x="3562" y="650"/>
                  </a:lnTo>
                  <a:lnTo>
                    <a:pt x="3186" y="0"/>
                  </a:lnTo>
                  <a:lnTo>
                    <a:pt x="376" y="0"/>
                  </a:lnTo>
                  <a:lnTo>
                    <a:pt x="0" y="65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lumMod val="75000"/>
                  </a:schemeClr>
                </a:gs>
                <a:gs pos="100000">
                  <a:srgbClr val="358DA5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/>
            <a:lstStyle/>
            <a:p>
              <a:pPr defTabSz="342905">
                <a:defRPr/>
              </a:pPr>
              <a:endParaRPr lang="es-CO" sz="135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Freeform 11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 bwMode="auto">
            <a:xfrm>
              <a:off x="3629025" y="3527425"/>
              <a:ext cx="2351088" cy="592138"/>
            </a:xfrm>
            <a:custGeom>
              <a:avLst/>
              <a:gdLst>
                <a:gd name="T0" fmla="*/ 0 w 2624"/>
                <a:gd name="T1" fmla="*/ 2147483647 h 650"/>
                <a:gd name="T2" fmla="*/ 2147483647 w 2624"/>
                <a:gd name="T3" fmla="*/ 2147483647 h 650"/>
                <a:gd name="T4" fmla="*/ 2147483647 w 2624"/>
                <a:gd name="T5" fmla="*/ 0 h 650"/>
                <a:gd name="T6" fmla="*/ 2147483647 w 2624"/>
                <a:gd name="T7" fmla="*/ 0 h 650"/>
                <a:gd name="T8" fmla="*/ 0 w 2624"/>
                <a:gd name="T9" fmla="*/ 2147483647 h 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24"/>
                <a:gd name="T16" fmla="*/ 0 h 650"/>
                <a:gd name="T17" fmla="*/ 2624 w 2624"/>
                <a:gd name="T18" fmla="*/ 650 h 6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24" h="650">
                  <a:moveTo>
                    <a:pt x="0" y="650"/>
                  </a:moveTo>
                  <a:lnTo>
                    <a:pt x="2624" y="650"/>
                  </a:lnTo>
                  <a:lnTo>
                    <a:pt x="2248" y="0"/>
                  </a:lnTo>
                  <a:lnTo>
                    <a:pt x="374" y="0"/>
                  </a:lnTo>
                  <a:lnTo>
                    <a:pt x="0" y="650"/>
                  </a:lnTo>
                  <a:close/>
                </a:path>
              </a:pathLst>
            </a:custGeom>
            <a:gradFill rotWithShape="1">
              <a:gsLst>
                <a:gs pos="0">
                  <a:srgbClr val="E5675D"/>
                </a:gs>
                <a:gs pos="100000">
                  <a:srgbClr val="C02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12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 bwMode="auto">
            <a:xfrm>
              <a:off x="4470400" y="2044700"/>
              <a:ext cx="668338" cy="592138"/>
            </a:xfrm>
            <a:custGeom>
              <a:avLst/>
              <a:gdLst>
                <a:gd name="T0" fmla="*/ 2147483647 w 748"/>
                <a:gd name="T1" fmla="*/ 0 h 648"/>
                <a:gd name="T2" fmla="*/ 0 w 748"/>
                <a:gd name="T3" fmla="*/ 2147483647 h 648"/>
                <a:gd name="T4" fmla="*/ 2147483647 w 748"/>
                <a:gd name="T5" fmla="*/ 2147483647 h 648"/>
                <a:gd name="T6" fmla="*/ 2147483647 w 748"/>
                <a:gd name="T7" fmla="*/ 0 h 6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8"/>
                <a:gd name="T13" fmla="*/ 0 h 648"/>
                <a:gd name="T14" fmla="*/ 748 w 748"/>
                <a:gd name="T15" fmla="*/ 648 h 6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8" h="648">
                  <a:moveTo>
                    <a:pt x="374" y="0"/>
                  </a:moveTo>
                  <a:lnTo>
                    <a:pt x="0" y="648"/>
                  </a:lnTo>
                  <a:lnTo>
                    <a:pt x="748" y="648"/>
                  </a:lnTo>
                  <a:lnTo>
                    <a:pt x="374" y="0"/>
                  </a:lnTo>
                  <a:close/>
                </a:path>
              </a:pathLst>
            </a:custGeom>
            <a:gradFill rotWithShape="1">
              <a:gsLst>
                <a:gs pos="0">
                  <a:srgbClr val="912017"/>
                </a:gs>
                <a:gs pos="100000">
                  <a:srgbClr val="5813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13"/>
            <p:cNvSpPr>
              <a:spLocks noChangeAspect="1"/>
            </p:cNvSpPr>
            <p:nvPr>
              <p:custDataLst>
                <p:tags r:id="rId10"/>
              </p:custDataLst>
            </p:nvPr>
          </p:nvSpPr>
          <p:spPr bwMode="auto">
            <a:xfrm>
              <a:off x="2794001" y="5013326"/>
              <a:ext cx="4022725" cy="581025"/>
            </a:xfrm>
            <a:custGeom>
              <a:avLst/>
              <a:gdLst>
                <a:gd name="T0" fmla="*/ 0 w 4490"/>
                <a:gd name="T1" fmla="*/ 2147483647 h 641"/>
                <a:gd name="T2" fmla="*/ 2147483647 w 4490"/>
                <a:gd name="T3" fmla="*/ 2147483647 h 641"/>
                <a:gd name="T4" fmla="*/ 2147483647 w 4490"/>
                <a:gd name="T5" fmla="*/ 0 h 641"/>
                <a:gd name="T6" fmla="*/ 2147483647 w 4490"/>
                <a:gd name="T7" fmla="*/ 0 h 641"/>
                <a:gd name="T8" fmla="*/ 0 w 4490"/>
                <a:gd name="T9" fmla="*/ 2147483647 h 6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90"/>
                <a:gd name="T16" fmla="*/ 0 h 641"/>
                <a:gd name="T17" fmla="*/ 4490 w 4490"/>
                <a:gd name="T18" fmla="*/ 641 h 6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90" h="641">
                  <a:moveTo>
                    <a:pt x="0" y="641"/>
                  </a:moveTo>
                  <a:lnTo>
                    <a:pt x="4490" y="641"/>
                  </a:lnTo>
                  <a:lnTo>
                    <a:pt x="4120" y="0"/>
                  </a:lnTo>
                  <a:lnTo>
                    <a:pt x="372" y="0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rgbClr val="358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14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 bwMode="auto">
            <a:xfrm>
              <a:off x="4800600" y="2044700"/>
              <a:ext cx="368300" cy="592138"/>
            </a:xfrm>
            <a:custGeom>
              <a:avLst/>
              <a:gdLst>
                <a:gd name="T0" fmla="*/ 0 w 410"/>
                <a:gd name="T1" fmla="*/ 0 h 648"/>
                <a:gd name="T2" fmla="*/ 2147483647 w 410"/>
                <a:gd name="T3" fmla="*/ 2147483647 h 648"/>
                <a:gd name="T4" fmla="*/ 2147483647 w 410"/>
                <a:gd name="T5" fmla="*/ 2147483647 h 648"/>
                <a:gd name="T6" fmla="*/ 0 w 410"/>
                <a:gd name="T7" fmla="*/ 0 h 6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0"/>
                <a:gd name="T13" fmla="*/ 0 h 648"/>
                <a:gd name="T14" fmla="*/ 410 w 410"/>
                <a:gd name="T15" fmla="*/ 648 h 6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0" h="648">
                  <a:moveTo>
                    <a:pt x="0" y="0"/>
                  </a:moveTo>
                  <a:lnTo>
                    <a:pt x="374" y="648"/>
                  </a:lnTo>
                  <a:lnTo>
                    <a:pt x="410" y="5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1A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15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auto">
            <a:xfrm>
              <a:off x="5226050" y="2687639"/>
              <a:ext cx="406400" cy="688975"/>
            </a:xfrm>
            <a:custGeom>
              <a:avLst/>
              <a:gdLst>
                <a:gd name="T0" fmla="*/ 0 w 456"/>
                <a:gd name="T1" fmla="*/ 2147483647 h 755"/>
                <a:gd name="T2" fmla="*/ 2147483647 w 456"/>
                <a:gd name="T3" fmla="*/ 0 h 755"/>
                <a:gd name="T4" fmla="*/ 2147483647 w 456"/>
                <a:gd name="T5" fmla="*/ 2147483647 h 755"/>
                <a:gd name="T6" fmla="*/ 2147483647 w 456"/>
                <a:gd name="T7" fmla="*/ 2147483647 h 755"/>
                <a:gd name="T8" fmla="*/ 0 w 456"/>
                <a:gd name="T9" fmla="*/ 2147483647 h 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6"/>
                <a:gd name="T16" fmla="*/ 0 h 755"/>
                <a:gd name="T17" fmla="*/ 456 w 456"/>
                <a:gd name="T18" fmla="*/ 755 h 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6" h="755">
                  <a:moveTo>
                    <a:pt x="0" y="106"/>
                  </a:moveTo>
                  <a:lnTo>
                    <a:pt x="44" y="0"/>
                  </a:lnTo>
                  <a:lnTo>
                    <a:pt x="456" y="567"/>
                  </a:lnTo>
                  <a:lnTo>
                    <a:pt x="374" y="755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771A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16"/>
            <p:cNvSpPr>
              <a:spLocks noChangeAspect="1"/>
            </p:cNvSpPr>
            <p:nvPr>
              <p:custDataLst>
                <p:tags r:id="rId13"/>
              </p:custDataLst>
            </p:nvPr>
          </p:nvSpPr>
          <p:spPr bwMode="auto">
            <a:xfrm>
              <a:off x="5640389" y="3335339"/>
              <a:ext cx="447675" cy="784225"/>
            </a:xfrm>
            <a:custGeom>
              <a:avLst/>
              <a:gdLst>
                <a:gd name="T0" fmla="*/ 2147483647 w 502"/>
                <a:gd name="T1" fmla="*/ 0 h 860"/>
                <a:gd name="T2" fmla="*/ 2147483647 w 502"/>
                <a:gd name="T3" fmla="*/ 2147483647 h 860"/>
                <a:gd name="T4" fmla="*/ 2147483647 w 502"/>
                <a:gd name="T5" fmla="*/ 2147483647 h 860"/>
                <a:gd name="T6" fmla="*/ 0 w 502"/>
                <a:gd name="T7" fmla="*/ 2147483647 h 860"/>
                <a:gd name="T8" fmla="*/ 2147483647 w 502"/>
                <a:gd name="T9" fmla="*/ 0 h 8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2"/>
                <a:gd name="T16" fmla="*/ 0 h 860"/>
                <a:gd name="T17" fmla="*/ 502 w 502"/>
                <a:gd name="T18" fmla="*/ 860 h 8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2" h="860">
                  <a:moveTo>
                    <a:pt x="92" y="0"/>
                  </a:moveTo>
                  <a:lnTo>
                    <a:pt x="504" y="566"/>
                  </a:lnTo>
                  <a:lnTo>
                    <a:pt x="376" y="860"/>
                  </a:lnTo>
                  <a:lnTo>
                    <a:pt x="0" y="21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71A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17"/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auto">
            <a:xfrm>
              <a:off x="6057901" y="3989388"/>
              <a:ext cx="493713" cy="874712"/>
            </a:xfrm>
            <a:custGeom>
              <a:avLst/>
              <a:gdLst>
                <a:gd name="T0" fmla="*/ 2147483647 w 550"/>
                <a:gd name="T1" fmla="*/ 0 h 956"/>
                <a:gd name="T2" fmla="*/ 0 w 550"/>
                <a:gd name="T3" fmla="*/ 2147483647 h 956"/>
                <a:gd name="T4" fmla="*/ 2147483647 w 550"/>
                <a:gd name="T5" fmla="*/ 2147483647 h 956"/>
                <a:gd name="T6" fmla="*/ 2147483647 w 550"/>
                <a:gd name="T7" fmla="*/ 2147483647 h 956"/>
                <a:gd name="T8" fmla="*/ 2147483647 w 550"/>
                <a:gd name="T9" fmla="*/ 0 h 9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0"/>
                <a:gd name="T16" fmla="*/ 0 h 956"/>
                <a:gd name="T17" fmla="*/ 550 w 550"/>
                <a:gd name="T18" fmla="*/ 956 h 9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0" h="956">
                  <a:moveTo>
                    <a:pt x="142" y="0"/>
                  </a:moveTo>
                  <a:lnTo>
                    <a:pt x="0" y="306"/>
                  </a:lnTo>
                  <a:lnTo>
                    <a:pt x="376" y="956"/>
                  </a:lnTo>
                  <a:lnTo>
                    <a:pt x="550" y="558"/>
                  </a:lnTo>
                  <a:lnTo>
                    <a:pt x="142" y="0"/>
                  </a:lnTo>
                  <a:close/>
                </a:path>
              </a:pathLst>
            </a:custGeom>
            <a:gradFill rotWithShape="1">
              <a:gsLst>
                <a:gs pos="0">
                  <a:srgbClr val="7B1A13"/>
                </a:gs>
                <a:gs pos="100000">
                  <a:srgbClr val="10213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18"/>
            <p:cNvSpPr>
              <a:spLocks noChangeAspect="1"/>
            </p:cNvSpPr>
            <p:nvPr>
              <p:custDataLst>
                <p:tags r:id="rId15"/>
              </p:custDataLst>
            </p:nvPr>
          </p:nvSpPr>
          <p:spPr bwMode="auto">
            <a:xfrm>
              <a:off x="6477001" y="4624388"/>
              <a:ext cx="530225" cy="969962"/>
            </a:xfrm>
            <a:custGeom>
              <a:avLst/>
              <a:gdLst>
                <a:gd name="T0" fmla="*/ 2147483647 w 590"/>
                <a:gd name="T1" fmla="*/ 0 h 1061"/>
                <a:gd name="T2" fmla="*/ 0 w 590"/>
                <a:gd name="T3" fmla="*/ 2147483647 h 1061"/>
                <a:gd name="T4" fmla="*/ 2147483647 w 590"/>
                <a:gd name="T5" fmla="*/ 2147483647 h 1061"/>
                <a:gd name="T6" fmla="*/ 2147483647 w 590"/>
                <a:gd name="T7" fmla="*/ 2147483647 h 1061"/>
                <a:gd name="T8" fmla="*/ 2147483647 w 590"/>
                <a:gd name="T9" fmla="*/ 0 h 10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0"/>
                <a:gd name="T16" fmla="*/ 0 h 1061"/>
                <a:gd name="T17" fmla="*/ 590 w 590"/>
                <a:gd name="T18" fmla="*/ 1061 h 10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0" h="1061">
                  <a:moveTo>
                    <a:pt x="182" y="0"/>
                  </a:moveTo>
                  <a:lnTo>
                    <a:pt x="0" y="420"/>
                  </a:lnTo>
                  <a:lnTo>
                    <a:pt x="370" y="1061"/>
                  </a:lnTo>
                  <a:lnTo>
                    <a:pt x="590" y="56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1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5">
                <a:defRPr/>
              </a:pPr>
              <a:endParaRPr lang="es-CL" sz="13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3024089" y="4888471"/>
              <a:ext cx="3363052" cy="7386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>
              <a:spAutoFit/>
            </a:bodyPr>
            <a:lstStyle>
              <a:lvl1pPr marL="177800" indent="-1778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9pPr>
            </a:lstStyle>
            <a:p>
              <a:pPr marL="133352" indent="-133352" algn="ctr" defTabSz="601274" eaLnBrk="1" hangingPunct="1">
                <a:defRPr/>
              </a:pPr>
              <a:r>
                <a:rPr kumimoji="1" lang="es-CO" altLang="en-US" sz="975" b="1" dirty="0">
                  <a:solidFill>
                    <a:prstClr val="white"/>
                  </a:solidFill>
                  <a:latin typeface="Calibri"/>
                </a:rPr>
                <a:t>     </a:t>
              </a:r>
              <a:r>
                <a:rPr kumimoji="1" lang="es-CO" altLang="en-US" sz="1200" b="1" u="sng" dirty="0">
                  <a:solidFill>
                    <a:prstClr val="white"/>
                  </a:solidFill>
                  <a:latin typeface="Calibri"/>
                </a:rPr>
                <a:t>Conductas seguras e inseguras</a:t>
              </a:r>
              <a:r>
                <a:rPr kumimoji="1" lang="es-CO" altLang="en-US" sz="1200" b="1" dirty="0">
                  <a:solidFill>
                    <a:prstClr val="white"/>
                  </a:solidFill>
                  <a:latin typeface="Calibri"/>
                </a:rPr>
                <a:t> </a:t>
              </a:r>
            </a:p>
            <a:p>
              <a:pPr marL="133352" indent="-133352" algn="ctr" defTabSz="601274" eaLnBrk="1" hangingPunct="1">
                <a:defRPr/>
              </a:pPr>
              <a:r>
                <a:rPr kumimoji="1" lang="es-CO" altLang="en-US" sz="1200" b="1" u="sng" dirty="0">
                  <a:solidFill>
                    <a:prstClr val="white"/>
                  </a:solidFill>
                  <a:latin typeface="Calibri"/>
                </a:rPr>
                <a:t>Desvíos/No Conformidad…</a:t>
              </a:r>
            </a:p>
            <a:p>
              <a:pPr marL="133352" indent="-133352" algn="ctr" defTabSz="601274" eaLnBrk="1" hangingPunct="1">
                <a:defRPr/>
              </a:pPr>
              <a:r>
                <a:rPr kumimoji="1" lang="es-CO" altLang="en-US" sz="1200" b="1" u="sng" dirty="0">
                  <a:solidFill>
                    <a:prstClr val="white"/>
                  </a:solidFill>
                  <a:latin typeface="Calibri"/>
                </a:rPr>
                <a:t>( Hallazgos)</a:t>
              </a:r>
            </a:p>
          </p:txBody>
        </p:sp>
        <p:sp>
          <p:nvSpPr>
            <p:cNvPr id="34" name="Text Box 2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>
            <a:xfrm>
              <a:off x="3815790" y="3219449"/>
              <a:ext cx="2056952" cy="1446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68572" tIns="34286" rIns="68572" bIns="34286">
              <a:spAutoFit/>
            </a:bodyPr>
            <a:lstStyle>
              <a:lvl1pPr marL="177800" indent="-1778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9pPr>
            </a:lstStyle>
            <a:p>
              <a:pPr marL="133352" indent="-133352" algn="ctr" defTabSz="601274" eaLnBrk="1" hangingPunct="1">
                <a:spcBef>
                  <a:spcPct val="20000"/>
                </a:spcBef>
                <a:defRPr/>
              </a:pPr>
              <a:endParaRPr lang="es-CO" altLang="en-US" sz="1200" b="1" dirty="0">
                <a:solidFill>
                  <a:srgbClr val="FFFFFF"/>
                </a:solidFill>
                <a:latin typeface="Calibri"/>
              </a:endParaRPr>
            </a:p>
            <a:p>
              <a:pPr marL="133352" indent="-133352" algn="ctr" defTabSz="601274" eaLnBrk="1" hangingPunct="1">
                <a:spcBef>
                  <a:spcPct val="20000"/>
                </a:spcBef>
                <a:defRPr/>
              </a:pPr>
              <a:r>
                <a:rPr kumimoji="1" lang="es-CO" altLang="en-US" sz="825" b="1" dirty="0">
                  <a:solidFill>
                    <a:prstClr val="white"/>
                  </a:solidFill>
                  <a:latin typeface="Calibri"/>
                </a:rPr>
                <a:t>Daños a la Propiedad , perdidas </a:t>
              </a:r>
            </a:p>
            <a:p>
              <a:pPr marL="133352" indent="-133352" algn="ctr" defTabSz="601274" eaLnBrk="1" hangingPunct="1">
                <a:spcBef>
                  <a:spcPct val="20000"/>
                </a:spcBef>
                <a:defRPr/>
              </a:pPr>
              <a:r>
                <a:rPr kumimoji="1" lang="es-CO" altLang="en-US" sz="825" b="1" dirty="0">
                  <a:solidFill>
                    <a:prstClr val="white"/>
                  </a:solidFill>
                  <a:latin typeface="Calibri"/>
                </a:rPr>
                <a:t>Operacionales e impactos</a:t>
              </a:r>
            </a:p>
            <a:p>
              <a:pPr marL="133352" indent="-133352" algn="ctr" defTabSz="601274" eaLnBrk="1" hangingPunct="1">
                <a:spcBef>
                  <a:spcPct val="20000"/>
                </a:spcBef>
                <a:defRPr/>
              </a:pPr>
              <a:r>
                <a:rPr kumimoji="1" lang="es-CO" altLang="en-US" sz="825" b="1" dirty="0">
                  <a:solidFill>
                    <a:prstClr val="white"/>
                  </a:solidFill>
                  <a:latin typeface="Calibri"/>
                </a:rPr>
                <a:t>ambientales</a:t>
              </a:r>
            </a:p>
            <a:p>
              <a:pPr marL="133352" indent="-133352" algn="ctr" defTabSz="601274" eaLnBrk="1" hangingPunct="1">
                <a:spcBef>
                  <a:spcPct val="20000"/>
                </a:spcBef>
                <a:defRPr/>
              </a:pPr>
              <a:endParaRPr lang="es-CO" altLang="en-US" sz="825" b="1" dirty="0">
                <a:solidFill>
                  <a:prstClr val="white"/>
                </a:solidFill>
                <a:latin typeface="Calibri"/>
              </a:endParaRPr>
            </a:p>
            <a:p>
              <a:pPr marL="133352" indent="-133352" algn="ctr" defTabSz="601274" eaLnBrk="1" hangingPunct="1">
                <a:spcBef>
                  <a:spcPct val="20000"/>
                </a:spcBef>
                <a:defRPr/>
              </a:pPr>
              <a:endParaRPr lang="es-CO" altLang="en-US" sz="12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 Box 22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6037265" y="2143126"/>
              <a:ext cx="4578604" cy="523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2" tIns="34286" rIns="68572" bIns="34286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1274">
                <a:defRPr/>
              </a:pPr>
              <a:r>
                <a:rPr lang="es-CO" altLang="es-CL" sz="1050" b="1" dirty="0">
                  <a:solidFill>
                    <a:srgbClr val="720C1B"/>
                  </a:solidFill>
                  <a:latin typeface="Calibri" pitchFamily="34" charset="0"/>
                </a:rPr>
                <a:t>Una retroexcavadora golpea a un trabajador y  fractura su pierna.</a:t>
              </a:r>
            </a:p>
          </p:txBody>
        </p:sp>
        <p:grpSp>
          <p:nvGrpSpPr>
            <p:cNvPr id="36" name="Group 23"/>
            <p:cNvGrpSpPr>
              <a:grpSpLocks/>
            </p:cNvGrpSpPr>
            <p:nvPr>
              <p:custDataLst>
                <p:tags r:id="rId19"/>
              </p:custDataLst>
            </p:nvPr>
          </p:nvGrpSpPr>
          <p:grpSpPr bwMode="auto">
            <a:xfrm>
              <a:off x="5376863" y="2801938"/>
              <a:ext cx="5040312" cy="1947862"/>
              <a:chOff x="2427" y="1556"/>
              <a:chExt cx="3537" cy="1227"/>
            </a:xfrm>
          </p:grpSpPr>
          <p:sp>
            <p:nvSpPr>
              <p:cNvPr id="37" name="Line 24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427" y="1556"/>
                <a:ext cx="3537" cy="0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7500" tIns="67500" rIns="54000" bIns="67500"/>
              <a:lstStyle/>
              <a:p>
                <a:pPr defTabSz="342905">
                  <a:defRPr/>
                </a:pPr>
                <a:endParaRPr lang="es-CL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Line 25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751" y="1969"/>
                <a:ext cx="3213" cy="0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7500" tIns="67500" rIns="54000" bIns="67500"/>
              <a:lstStyle/>
              <a:p>
                <a:pPr defTabSz="342905">
                  <a:defRPr/>
                </a:pPr>
                <a:endParaRPr lang="es-CL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Line 26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055" y="2371"/>
                <a:ext cx="2909" cy="0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7500" tIns="67500" rIns="54000" bIns="67500"/>
              <a:lstStyle/>
              <a:p>
                <a:pPr defTabSz="342905">
                  <a:defRPr/>
                </a:pPr>
                <a:endParaRPr lang="es-CL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Line 27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355" y="2783"/>
                <a:ext cx="2609" cy="0"/>
              </a:xfrm>
              <a:prstGeom prst="line">
                <a:avLst/>
              </a:prstGeom>
              <a:noFill/>
              <a:ln w="19050">
                <a:solidFill>
                  <a:srgbClr val="868282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7500" tIns="67500" rIns="54000" bIns="67500"/>
              <a:lstStyle/>
              <a:p>
                <a:pPr defTabSz="342905">
                  <a:defRPr/>
                </a:pPr>
                <a:endParaRPr lang="es-CL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" name="Text Box 2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216649" y="2854326"/>
              <a:ext cx="4200525" cy="523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2" tIns="34286" rIns="68572" bIns="34286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1274">
                <a:defRPr/>
              </a:pPr>
              <a:r>
                <a:rPr lang="es-CO" altLang="es-CL" sz="1050" b="1" dirty="0">
                  <a:solidFill>
                    <a:srgbClr val="C00000"/>
                  </a:solidFill>
                  <a:latin typeface="Calibri" pitchFamily="34" charset="0"/>
                </a:rPr>
                <a:t>Una retroexcavadora  afortunadamente contacta levemente a un trabajador y resulta una lesión leve</a:t>
              </a:r>
              <a:r>
                <a:rPr lang="es-CO" altLang="es-CL" sz="825" b="1" dirty="0">
                  <a:solidFill>
                    <a:srgbClr val="C00000"/>
                  </a:solidFill>
                  <a:latin typeface="Calibri" pitchFamily="34" charset="0"/>
                </a:rPr>
                <a:t>.</a:t>
              </a:r>
            </a:p>
          </p:txBody>
        </p:sp>
        <p:sp>
          <p:nvSpPr>
            <p:cNvPr id="42" name="Text Box 29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477000" y="3517266"/>
              <a:ext cx="4578604" cy="523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2" tIns="34286" rIns="68572" bIns="34286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1274">
                <a:defRPr/>
              </a:pPr>
              <a:r>
                <a:rPr lang="es-CO" altLang="es-CL" sz="1050" b="1" dirty="0">
                  <a:solidFill>
                    <a:srgbClr val="FF0000"/>
                  </a:solidFill>
                  <a:latin typeface="Calibri" pitchFamily="34" charset="0"/>
                </a:rPr>
                <a:t>Una retroexcavadora pasa a llevar un vehículo resultando daños considerables.</a:t>
              </a:r>
            </a:p>
          </p:txBody>
        </p:sp>
        <p:sp>
          <p:nvSpPr>
            <p:cNvPr id="43" name="Text Box 30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>
            <a:xfrm>
              <a:off x="6731000" y="4165125"/>
              <a:ext cx="4043363" cy="7386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8572" tIns="34286" rIns="68572" bIns="34286">
              <a:spAutoFit/>
            </a:bodyPr>
            <a:lstStyle>
              <a:lvl1pPr marL="177800" indent="-1778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9pPr>
            </a:lstStyle>
            <a:p>
              <a:pPr marL="0" indent="0" defTabSz="601274">
                <a:defRPr/>
              </a:pPr>
              <a:r>
                <a:rPr lang="es-CO" sz="1050" b="1" spc="-15" dirty="0">
                  <a:solidFill>
                    <a:srgbClr val="358DA5"/>
                  </a:solidFill>
                  <a:latin typeface="Calibri" panose="020F0502020204030204" pitchFamily="34" charset="0"/>
                </a:rPr>
                <a:t>Un operador al retroceder su retroexcavadora, alcanza a frenar a tiempo  y evita atropello de  un peatón.</a:t>
              </a:r>
            </a:p>
          </p:txBody>
        </p:sp>
        <p:sp>
          <p:nvSpPr>
            <p:cNvPr id="44" name="Text Box 31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7086600" y="4839233"/>
              <a:ext cx="4043363" cy="95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2" tIns="34286" rIns="68572" bIns="34286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1274">
                <a:defRPr/>
              </a:pPr>
              <a:r>
                <a:rPr lang="es-CO" altLang="es-CL" sz="1050" b="1" dirty="0">
                  <a:solidFill>
                    <a:srgbClr val="1F6283"/>
                  </a:solidFill>
                  <a:latin typeface="Calibri" pitchFamily="34" charset="0"/>
                </a:rPr>
                <a:t>No se coloca el freno de mano a la retroexcavadora  al estacionar el equipo (conducta Subestándar). </a:t>
              </a:r>
            </a:p>
            <a:p>
              <a:pPr defTabSz="601274">
                <a:defRPr/>
              </a:pPr>
              <a:r>
                <a:rPr lang="es-CO" altLang="es-CL" sz="1050" b="1" dirty="0">
                  <a:solidFill>
                    <a:srgbClr val="1F6283"/>
                  </a:solidFill>
                  <a:latin typeface="Calibri" pitchFamily="34" charset="0"/>
                </a:rPr>
                <a:t>Los neumáticos del equipo se encuentran en mal estado (desvío a estándar).</a:t>
              </a:r>
            </a:p>
          </p:txBody>
        </p:sp>
        <p:sp>
          <p:nvSpPr>
            <p:cNvPr id="45" name="Text Box 32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>
            <a:xfrm>
              <a:off x="4346697" y="2827549"/>
              <a:ext cx="984009" cy="5545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68572" tIns="34286" rIns="68572" bIns="3428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9pPr>
            </a:lstStyle>
            <a:p>
              <a:pPr algn="ctr" defTabSz="342905" eaLnBrk="1" hangingPunct="1">
                <a:defRPr/>
              </a:pPr>
              <a:endParaRPr lang="es-CO" altLang="en-US" sz="751" b="1" dirty="0">
                <a:solidFill>
                  <a:srgbClr val="FFFFFF"/>
                </a:solidFill>
                <a:latin typeface="Calibri"/>
              </a:endParaRPr>
            </a:p>
            <a:p>
              <a:pPr algn="ctr" defTabSz="342905" eaLnBrk="1" hangingPunct="1">
                <a:defRPr/>
              </a:pPr>
              <a:r>
                <a:rPr kumimoji="1" lang="es-CO" altLang="en-US" sz="751" b="1" dirty="0">
                  <a:solidFill>
                    <a:prstClr val="white"/>
                  </a:solidFill>
                  <a:latin typeface="Calibri"/>
                </a:rPr>
                <a:t>Accidentes STP</a:t>
              </a:r>
              <a:endParaRPr lang="es-CO" altLang="en-US" sz="751" b="1" dirty="0">
                <a:solidFill>
                  <a:prstClr val="white"/>
                </a:solidFill>
                <a:latin typeface="Calibri"/>
              </a:endParaRPr>
            </a:p>
            <a:p>
              <a:pPr algn="ctr" defTabSz="342905" eaLnBrk="1" hangingPunct="1">
                <a:defRPr/>
              </a:pPr>
              <a:endParaRPr lang="es-CO" altLang="en-US" sz="751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6" name="Text Box 33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>
            <a:xfrm>
              <a:off x="4385146" y="2092325"/>
              <a:ext cx="857907" cy="7085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68572" tIns="34286" rIns="68572" bIns="3428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9pPr>
            </a:lstStyle>
            <a:p>
              <a:pPr algn="ctr" defTabSz="342905" eaLnBrk="1" hangingPunct="1">
                <a:defRPr/>
              </a:pPr>
              <a:endParaRPr lang="es-CO" altLang="en-US" sz="751" b="1" dirty="0">
                <a:solidFill>
                  <a:srgbClr val="FFFFFF"/>
                </a:solidFill>
                <a:latin typeface="Calibri"/>
              </a:endParaRPr>
            </a:p>
            <a:p>
              <a:pPr algn="ctr" defTabSz="342905" eaLnBrk="1" hangingPunct="1">
                <a:defRPr/>
              </a:pPr>
              <a:r>
                <a:rPr kumimoji="1" lang="es-CO" altLang="en-US" sz="751" b="1" dirty="0">
                  <a:solidFill>
                    <a:prstClr val="white"/>
                  </a:solidFill>
                  <a:latin typeface="Calibri"/>
                </a:rPr>
                <a:t>Serio</a:t>
              </a:r>
            </a:p>
            <a:p>
              <a:pPr algn="ctr" defTabSz="342905" eaLnBrk="1" hangingPunct="1">
                <a:defRPr/>
              </a:pPr>
              <a:r>
                <a:rPr kumimoji="1" lang="es-CO" altLang="en-US" sz="751" b="1" dirty="0">
                  <a:solidFill>
                    <a:prstClr val="white"/>
                  </a:solidFill>
                  <a:latin typeface="Calibri"/>
                </a:rPr>
                <a:t>/Grave-Fatal</a:t>
              </a:r>
              <a:endParaRPr lang="es-CO" altLang="en-US" sz="751" b="1" dirty="0">
                <a:solidFill>
                  <a:prstClr val="white"/>
                </a:solidFill>
                <a:latin typeface="Calibri"/>
              </a:endParaRPr>
            </a:p>
            <a:p>
              <a:pPr algn="ctr" defTabSz="342905" eaLnBrk="1" hangingPunct="1">
                <a:defRPr/>
              </a:pPr>
              <a:endParaRPr lang="es-CO" altLang="en-US" sz="751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3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914526" y="5311776"/>
              <a:ext cx="904875" cy="295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defTabSz="342905" eaLnBrk="1" hangingPunct="1">
                <a:lnSpc>
                  <a:spcPct val="80000"/>
                </a:lnSpc>
                <a:defRPr/>
              </a:pPr>
              <a:r>
                <a:rPr lang="es-CO" altLang="en-US" sz="1051" b="1" dirty="0">
                  <a:solidFill>
                    <a:srgbClr val="A08D56"/>
                  </a:solidFill>
                  <a:latin typeface="Arial Narrow" pitchFamily="34" charset="0"/>
                </a:rPr>
                <a:t>a esto</a:t>
              </a:r>
            </a:p>
          </p:txBody>
        </p:sp>
        <p:sp>
          <p:nvSpPr>
            <p:cNvPr id="49" name="Oval 3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>
            <a:xfrm>
              <a:off x="3779838" y="2006600"/>
              <a:ext cx="2133600" cy="2235200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9pPr>
            </a:lstStyle>
            <a:p>
              <a:pPr defTabSz="342905" eaLnBrk="1" hangingPunct="1">
                <a:defRPr/>
              </a:pPr>
              <a:endParaRPr lang="es-CO" altLang="en-US" sz="1351" dirty="0">
                <a:solidFill>
                  <a:srgbClr val="EEECE1">
                    <a:lumMod val="25000"/>
                  </a:srgbClr>
                </a:solidFill>
              </a:endParaRPr>
            </a:p>
          </p:txBody>
        </p:sp>
        <p:sp>
          <p:nvSpPr>
            <p:cNvPr id="50" name="Oval 4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171825" y="4421188"/>
              <a:ext cx="3352800" cy="1338262"/>
            </a:xfrm>
            <a:prstGeom prst="ellipse">
              <a:avLst/>
            </a:prstGeom>
            <a:noFill/>
            <a:ln w="38100">
              <a:solidFill>
                <a:srgbClr val="A08D5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342905" eaLnBrk="1" hangingPunct="1">
                <a:defRPr/>
              </a:pPr>
              <a:endParaRPr lang="es-CO" altLang="en-US" sz="1351">
                <a:solidFill>
                  <a:prstClr val="black"/>
                </a:solidFill>
              </a:endParaRPr>
            </a:p>
          </p:txBody>
        </p:sp>
        <p:sp>
          <p:nvSpPr>
            <p:cNvPr id="51" name="TextBox 4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697038" y="5537200"/>
              <a:ext cx="1638300" cy="55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342905" eaLnBrk="1" hangingPunct="1">
                <a:defRPr/>
              </a:pPr>
              <a:r>
                <a:rPr lang="es-CO" altLang="en-US" sz="1051" b="1">
                  <a:solidFill>
                    <a:srgbClr val="A08D56"/>
                  </a:solidFill>
                </a:rPr>
                <a:t>—LIDERAZGO—</a:t>
              </a:r>
            </a:p>
          </p:txBody>
        </p:sp>
        <p:sp>
          <p:nvSpPr>
            <p:cNvPr id="53" name="Text Box 20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>
            <a:xfrm>
              <a:off x="3581401" y="4259927"/>
              <a:ext cx="2663827" cy="4495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>
              <a:lvl1pPr marL="177800" indent="-1778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9pPr>
            </a:lstStyle>
            <a:p>
              <a:pPr marL="133352" indent="-133352" algn="ctr" defTabSz="601274" eaLnBrk="1" hangingPunct="1">
                <a:spcBef>
                  <a:spcPct val="20000"/>
                </a:spcBef>
                <a:defRPr/>
              </a:pPr>
              <a:r>
                <a:rPr kumimoji="1" lang="es-CO" altLang="en-US" sz="751" b="1" spc="-15" dirty="0">
                  <a:solidFill>
                    <a:prstClr val="white"/>
                  </a:solidFill>
                  <a:latin typeface="Calibri"/>
                </a:rPr>
                <a:t> </a:t>
              </a:r>
            </a:p>
            <a:p>
              <a:pPr marL="133352" indent="-133352" algn="ctr" defTabSz="601274" eaLnBrk="1" hangingPunct="1">
                <a:spcBef>
                  <a:spcPct val="20000"/>
                </a:spcBef>
                <a:defRPr/>
              </a:pPr>
              <a:r>
                <a:rPr kumimoji="1" lang="es-CO" altLang="en-US" sz="1200" b="1" u="sng" spc="-15" dirty="0">
                  <a:solidFill>
                    <a:prstClr val="white"/>
                  </a:solidFill>
                  <a:latin typeface="Calibri"/>
                </a:rPr>
                <a:t> Cuasi incidentes</a:t>
              </a:r>
              <a:endParaRPr lang="es-CO" altLang="en-US" sz="1200" b="1" u="sng" spc="-15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AutoShape 3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2210551">
              <a:off x="3057526" y="1865313"/>
              <a:ext cx="504825" cy="3981450"/>
            </a:xfrm>
            <a:prstGeom prst="upDownArrow">
              <a:avLst>
                <a:gd name="adj1" fmla="val 49481"/>
                <a:gd name="adj2" fmla="val 68097"/>
              </a:avLst>
            </a:prstGeom>
            <a:gradFill rotWithShape="0">
              <a:gsLst>
                <a:gs pos="0">
                  <a:srgbClr val="720C1B"/>
                </a:gs>
                <a:gs pos="46001">
                  <a:srgbClr val="C00000"/>
                </a:gs>
                <a:gs pos="100000">
                  <a:srgbClr val="358DA5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342905" eaLnBrk="1" hangingPunct="1">
                <a:defRPr/>
              </a:pPr>
              <a:endParaRPr lang="es-CO" altLang="en-US" sz="900" dirty="0">
                <a:solidFill>
                  <a:srgbClr val="091D5D"/>
                </a:solidFill>
                <a:latin typeface="MS PGothic" pitchFamily="34" charset="-128"/>
              </a:endParaRPr>
            </a:p>
          </p:txBody>
        </p:sp>
        <p:sp>
          <p:nvSpPr>
            <p:cNvPr id="55" name="Text Box 35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>
            <a:xfrm rot="13071700">
              <a:off x="2753615" y="3648761"/>
              <a:ext cx="200055" cy="16875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eaVert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9pPr>
            </a:lstStyle>
            <a:p>
              <a:pPr defTabSz="342905" eaLnBrk="1" hangingPunct="1">
                <a:defRPr/>
              </a:pPr>
              <a:r>
                <a:rPr lang="es-CO" altLang="en-US" sz="975" b="1" dirty="0">
                  <a:solidFill>
                    <a:prstClr val="white"/>
                  </a:solidFill>
                  <a:latin typeface="Calibri"/>
                </a:rPr>
                <a:t>PROACTIVO</a:t>
              </a:r>
            </a:p>
          </p:txBody>
        </p:sp>
        <p:sp>
          <p:nvSpPr>
            <p:cNvPr id="56" name="Text Box 36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>
            <a:xfrm rot="13071700">
              <a:off x="3713382" y="2489201"/>
              <a:ext cx="200055" cy="13954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eaVert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effectLst/>
                  <a:latin typeface="Arial"/>
                  <a:cs typeface="Arial"/>
                </a:defRPr>
              </a:lvl9pPr>
            </a:lstStyle>
            <a:p>
              <a:pPr algn="r" defTabSz="342905" eaLnBrk="1" hangingPunct="1">
                <a:defRPr/>
              </a:pPr>
              <a:r>
                <a:rPr lang="es-CO" altLang="en-US" sz="975" b="1" dirty="0">
                  <a:solidFill>
                    <a:prstClr val="white"/>
                  </a:solidFill>
                  <a:latin typeface="Calibri"/>
                </a:rPr>
                <a:t>REACTIVA</a:t>
              </a:r>
            </a:p>
          </p:txBody>
        </p:sp>
      </p:grpSp>
      <p:sp>
        <p:nvSpPr>
          <p:cNvPr id="2" name="Rectángulo 1"/>
          <p:cNvSpPr/>
          <p:nvPr/>
        </p:nvSpPr>
        <p:spPr>
          <a:xfrm>
            <a:off x="3064077" y="1888703"/>
            <a:ext cx="2673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2905" eaLnBrk="0" hangingPunct="0">
              <a:tabLst>
                <a:tab pos="172643" algn="l"/>
                <a:tab pos="1587124" algn="l"/>
              </a:tabLst>
              <a:defRPr/>
            </a:pPr>
            <a:r>
              <a:rPr lang="es-CO" altLang="en-US" b="1" dirty="0">
                <a:solidFill>
                  <a:srgbClr val="C00000"/>
                </a:solidFill>
                <a:latin typeface="Calibri" panose="020F0502020204030204"/>
              </a:rPr>
              <a:t>De Reactivo a Preventivo: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9084B2-D969-0907-4986-1CCBBED64EB8}"/>
              </a:ext>
            </a:extLst>
          </p:cNvPr>
          <p:cNvSpPr txBox="1"/>
          <p:nvPr/>
        </p:nvSpPr>
        <p:spPr>
          <a:xfrm>
            <a:off x="270588" y="17395"/>
            <a:ext cx="8899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alt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Entonces tenemos que el concepto clave para minimizar continuamente las </a:t>
            </a:r>
            <a:r>
              <a:rPr lang="es-CO" altLang="en-US" sz="2100" b="1" u="sng" dirty="0">
                <a:latin typeface="Arial" panose="020B0604020202020204" pitchFamily="34" charset="0"/>
                <a:cs typeface="Arial" panose="020B0604020202020204" pitchFamily="34" charset="0"/>
              </a:rPr>
              <a:t>Pérdidas de “SSMAC” en la organización es…</a:t>
            </a:r>
            <a:endParaRPr lang="es-CL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0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1" grpId="0"/>
      <p:bldP spid="42" grpId="0"/>
      <p:bldP spid="43" grpId="0"/>
      <p:bldP spid="44" grpId="0"/>
      <p:bldP spid="48" grpId="0"/>
      <p:bldP spid="49" grpId="0" animBg="1"/>
      <p:bldP spid="50" grpId="0" animBg="1"/>
      <p:bldP spid="54" grpId="0" animBg="1"/>
      <p:bldP spid="55" grpId="0"/>
      <p:bldP spid="5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2">
            <a:extLst>
              <a:ext uri="{FF2B5EF4-FFF2-40B4-BE49-F238E27FC236}">
                <a16:creationId xmlns:a16="http://schemas.microsoft.com/office/drawing/2014/main" id="{5BE70A13-17F6-48A4-877C-830F4187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04" y="-96795"/>
            <a:ext cx="8626560" cy="999228"/>
          </a:xfrm>
        </p:spPr>
        <p:txBody>
          <a:bodyPr/>
          <a:lstStyle/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u="sng" dirty="0">
                <a:latin typeface="Arial" panose="020B0604020202020204" pitchFamily="34" charset="0"/>
                <a:cs typeface="Arial" panose="020B0604020202020204" pitchFamily="34" charset="0"/>
              </a:rPr>
              <a:t>La gestión de los cuasi incidentes nos permiten mejorar continuamente en materias de “SSMAC”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s-ES_trad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B78B74-AF35-DB03-3021-E8FC0FE99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t="30160"/>
          <a:stretch/>
        </p:blipFill>
        <p:spPr bwMode="auto">
          <a:xfrm>
            <a:off x="1026368" y="1175657"/>
            <a:ext cx="6503436" cy="18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 la oportunidad a la mejora… continuamente - Vilallonga &amp; Asociados">
            <a:extLst>
              <a:ext uri="{FF2B5EF4-FFF2-40B4-BE49-F238E27FC236}">
                <a16:creationId xmlns:a16="http://schemas.microsoft.com/office/drawing/2014/main" id="{9C2794CE-52BF-9CC8-9DB5-76F47A2B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252" y="2855167"/>
            <a:ext cx="4630229" cy="165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0D945237-D40D-B6C0-6ABB-462D1F0ADC7F}"/>
              </a:ext>
            </a:extLst>
          </p:cNvPr>
          <p:cNvSpPr txBox="1">
            <a:spLocks/>
          </p:cNvSpPr>
          <p:nvPr/>
        </p:nvSpPr>
        <p:spPr>
          <a:xfrm>
            <a:off x="274304" y="4748900"/>
            <a:ext cx="8626560" cy="999228"/>
          </a:xfrm>
          <a:prstGeom prst="rect">
            <a:avLst/>
          </a:prstGeom>
        </p:spPr>
        <p:txBody>
          <a:bodyPr/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300" u="sng" dirty="0">
                <a:latin typeface="Arial" panose="020B0604020202020204" pitchFamily="34" charset="0"/>
                <a:cs typeface="Arial" panose="020B0604020202020204" pitchFamily="34" charset="0"/>
              </a:rPr>
              <a:t>Mediante medidas inmediatas y Planes de Acción correctivos y sistemáticos producto de las investigaciones y estudios ingenieriles de los eventos. </a:t>
            </a:r>
            <a:r>
              <a:rPr lang="es-ES" sz="23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_tradnl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170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Título">
            <a:extLst>
              <a:ext uri="{FF2B5EF4-FFF2-40B4-BE49-F238E27FC236}">
                <a16:creationId xmlns:a16="http://schemas.microsoft.com/office/drawing/2014/main" id="{D38F925E-D83D-58F4-A4C3-4D832D1D4023}"/>
              </a:ext>
            </a:extLst>
          </p:cNvPr>
          <p:cNvSpPr txBox="1"/>
          <p:nvPr/>
        </p:nvSpPr>
        <p:spPr>
          <a:xfrm>
            <a:off x="1588083" y="1169007"/>
            <a:ext cx="5486400" cy="125253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>
            <a:lvl1pPr>
              <a:defRPr sz="7000" b="1" cap="sm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309563">
              <a:defRPr/>
            </a:pPr>
            <a:r>
              <a:rPr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Contacto</a:t>
            </a:r>
            <a:r>
              <a:rPr lang="es-ES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2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eguridad, </a:t>
            </a:r>
            <a:r>
              <a:rPr lang="es-ES" sz="2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alud </a:t>
            </a:r>
          </a:p>
          <a:p>
            <a:pPr algn="ctr" defTabSz="309563">
              <a:defRPr/>
            </a:pPr>
            <a:r>
              <a:rPr lang="es-ES" sz="2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,M</a:t>
            </a:r>
            <a:r>
              <a:rPr lang="es-ES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edio </a:t>
            </a:r>
            <a:r>
              <a:rPr lang="es-ES" sz="2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mbiente y </a:t>
            </a:r>
            <a:r>
              <a:rPr lang="es-ES" sz="2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omunidad</a:t>
            </a:r>
          </a:p>
          <a:p>
            <a:pPr algn="ctr" defTabSz="309563">
              <a:defRPr/>
            </a:pPr>
            <a:r>
              <a:rPr lang="es-ES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SSMA</a:t>
            </a:r>
            <a:r>
              <a:rPr lang="es-ES" sz="2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2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CuadroTexto 1">
            <a:extLst>
              <a:ext uri="{FF2B5EF4-FFF2-40B4-BE49-F238E27FC236}">
                <a16:creationId xmlns:a16="http://schemas.microsoft.com/office/drawing/2014/main" id="{57AF243A-8FF2-41D0-240E-BEC89212EAB8}"/>
              </a:ext>
            </a:extLst>
          </p:cNvPr>
          <p:cNvSpPr txBox="1"/>
          <p:nvPr/>
        </p:nvSpPr>
        <p:spPr>
          <a:xfrm>
            <a:off x="6282752" y="5537486"/>
            <a:ext cx="2167260" cy="269304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defTabSz="309563">
              <a:defRPr/>
            </a:pPr>
            <a:r>
              <a:rPr lang="es-ES" sz="15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sz="15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5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Noviembre</a:t>
            </a:r>
            <a:r>
              <a:rPr sz="15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</a:t>
            </a:r>
            <a:r>
              <a:rPr lang="es-ES" sz="15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15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5190CF9-9B59-8603-5E13-BE203E2D2919}"/>
              </a:ext>
            </a:extLst>
          </p:cNvPr>
          <p:cNvSpPr txBox="1"/>
          <p:nvPr/>
        </p:nvSpPr>
        <p:spPr>
          <a:xfrm>
            <a:off x="2159331" y="4484399"/>
            <a:ext cx="4650581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algn="ctr" defTabSz="309563">
              <a:defRPr/>
            </a:pPr>
            <a:r>
              <a:rPr lang="es-ES" sz="2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6° Reunión Comité “CC.SSMAC” 2023</a:t>
            </a:r>
            <a:r>
              <a:rPr lang="es-ES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.</a:t>
            </a:r>
            <a:endParaRPr lang="es-CL" sz="20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6B80E5-F88C-8226-67C3-5261B1CB4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2" r="4954"/>
          <a:stretch/>
        </p:blipFill>
        <p:spPr>
          <a:xfrm>
            <a:off x="2967135" y="2967135"/>
            <a:ext cx="3107094" cy="98904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10871</TotalTime>
  <Words>299</Words>
  <Application>Microsoft Office PowerPoint</Application>
  <PresentationFormat>Presentación en pantalla (4:3)</PresentationFormat>
  <Paragraphs>37</Paragraphs>
  <Slides>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MS PGothic</vt:lpstr>
      <vt:lpstr>Arial</vt:lpstr>
      <vt:lpstr>Arial Narrow</vt:lpstr>
      <vt:lpstr>Calibri</vt:lpstr>
      <vt:lpstr>Tema de Office</vt:lpstr>
      <vt:lpstr>1_Diseño personalizado</vt:lpstr>
      <vt:lpstr>Presentación de PowerPoint</vt:lpstr>
      <vt:lpstr>Presentación de PowerPoint</vt:lpstr>
      <vt:lpstr>Presentación de PowerPoint</vt:lpstr>
      <vt:lpstr> La gestión de los cuasi incidentes nos permiten mejorar continuamente en materias de “SSMAC”:  </vt:lpstr>
      <vt:lpstr>Presentación de PowerPoint</vt:lpstr>
    </vt:vector>
  </TitlesOfParts>
  <Company>ppinochet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Paulina Pinochet</dc:creator>
  <cp:lastModifiedBy>Alberto Lopez</cp:lastModifiedBy>
  <cp:revision>590</cp:revision>
  <cp:lastPrinted>2018-06-21T13:24:07Z</cp:lastPrinted>
  <dcterms:created xsi:type="dcterms:W3CDTF">2015-10-13T20:53:28Z</dcterms:created>
  <dcterms:modified xsi:type="dcterms:W3CDTF">2023-11-16T12:00:17Z</dcterms:modified>
</cp:coreProperties>
</file>